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9" r:id="rId3"/>
    <p:sldId id="261" r:id="rId5"/>
    <p:sldId id="293" r:id="rId6"/>
    <p:sldId id="291" r:id="rId7"/>
    <p:sldId id="270" r:id="rId8"/>
    <p:sldId id="290" r:id="rId9"/>
    <p:sldId id="313" r:id="rId10"/>
    <p:sldId id="315" r:id="rId11"/>
    <p:sldId id="285" r:id="rId12"/>
    <p:sldId id="271" r:id="rId13"/>
    <p:sldId id="314" r:id="rId14"/>
    <p:sldId id="278" r:id="rId15"/>
    <p:sldId id="283" r:id="rId16"/>
    <p:sldId id="317" r:id="rId17"/>
    <p:sldId id="318" r:id="rId18"/>
    <p:sldId id="287" r:id="rId19"/>
    <p:sldId id="277" r:id="rId20"/>
    <p:sldId id="319" r:id="rId21"/>
    <p:sldId id="295" r:id="rId22"/>
    <p:sldId id="320" r:id="rId23"/>
    <p:sldId id="288" r:id="rId24"/>
    <p:sldId id="263" r:id="rId25"/>
  </p:sldIdLst>
  <p:sldSz cx="12192000" cy="6858000"/>
  <p:notesSz cx="6858000" cy="9144000"/>
  <p:embeddedFontLst>
    <p:embeddedFont>
      <p:font typeface="Microsoft PhagsPa" panose="020B0502040204020203" charset="0"/>
      <p:regular r:id="rId30"/>
      <p:bold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Impact" panose="020B0806030902050204" charset="0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  <p:embeddedFont>
      <p:font typeface="微软雅黑" panose="020B0503020204020204" charset="-122"/>
      <p:regular r:id="rId41"/>
    </p:embeddedFont>
    <p:embeddedFont>
      <p:font typeface="汉仪锐智W" panose="00020600040101010101" charset="-122"/>
      <p:regular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b5a697-0db2-47fe-96b3-3e398e76d565}">
          <p14:sldIdLst>
            <p14:sldId id="259"/>
            <p14:sldId id="261"/>
            <p14:sldId id="293"/>
            <p14:sldId id="291"/>
            <p14:sldId id="270"/>
            <p14:sldId id="290"/>
            <p14:sldId id="313"/>
            <p14:sldId id="315"/>
            <p14:sldId id="285"/>
            <p14:sldId id="271"/>
            <p14:sldId id="314"/>
            <p14:sldId id="278"/>
            <p14:sldId id="283"/>
            <p14:sldId id="317"/>
            <p14:sldId id="318"/>
            <p14:sldId id="287"/>
            <p14:sldId id="277"/>
            <p14:sldId id="319"/>
            <p14:sldId id="295"/>
            <p14:sldId id="320"/>
            <p14:sldId id="288"/>
            <p14:sldId id="263"/>
          </p14:sldIdLst>
        </p14:section>
        <p14:section name="无标题节" id="{a481d4a7-9881-47ae-8449-bff31d5c7a52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BF62"/>
    <a:srgbClr val="E9E1CE"/>
    <a:srgbClr val="485766"/>
    <a:srgbClr val="57A1BB"/>
    <a:srgbClr val="3B4753"/>
    <a:srgbClr val="C4AC7C"/>
    <a:srgbClr val="D4C39F"/>
    <a:srgbClr val="35404B"/>
    <a:srgbClr val="4693AC"/>
    <a:srgbClr val="E4A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78.xml"/><Relationship Id="rId42" Type="http://schemas.openxmlformats.org/officeDocument/2006/relationships/font" Target="fonts/font13.fntdata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0" y="1026695"/>
            <a:ext cx="11157819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2135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anose="02000000000000000000" pitchFamily="2" charset="0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 smtClean="0"/>
              <a:t>CLICK TO EDITE SUBTITLE</a:t>
            </a:r>
            <a:endParaRPr lang="en-US" dirty="0" smtClean="0"/>
          </a:p>
        </p:txBody>
      </p:sp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508000" y="450249"/>
            <a:ext cx="11157819" cy="474845"/>
          </a:xfrm>
          <a:prstGeom prst="rect">
            <a:avLst/>
          </a:prstGeom>
        </p:spPr>
        <p:txBody>
          <a:bodyPr l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4265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+mj-cs"/>
              </a:rPr>
              <a:t>CLICK TO EDIT MASTER TITLE STYLE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2054225" y="0"/>
            <a:ext cx="15537180" cy="6858000"/>
            <a:chOff x="-3235" y="0"/>
            <a:chExt cx="24468" cy="10800"/>
          </a:xfrm>
        </p:grpSpPr>
        <p:grpSp>
          <p:nvGrpSpPr>
            <p:cNvPr id="8" name="组合 7"/>
            <p:cNvGrpSpPr/>
            <p:nvPr/>
          </p:nvGrpSpPr>
          <p:grpSpPr>
            <a:xfrm>
              <a:off x="-3235" y="0"/>
              <a:ext cx="24469" cy="10800"/>
              <a:chOff x="-3235" y="0"/>
              <a:chExt cx="24469" cy="108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0"/>
                <a:ext cx="19200" cy="10800"/>
              </a:xfrm>
              <a:prstGeom prst="rect">
                <a:avLst/>
              </a:prstGeom>
              <a:solidFill>
                <a:srgbClr val="E9E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 rot="16200000">
                <a:off x="12473" y="1272"/>
                <a:ext cx="7999" cy="5454"/>
              </a:xfrm>
              <a:prstGeom prst="triangle">
                <a:avLst>
                  <a:gd name="adj" fmla="val 52262"/>
                </a:avLst>
              </a:prstGeom>
              <a:solidFill>
                <a:srgbClr val="E9BF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 rot="2280000">
                <a:off x="-3235" y="4699"/>
                <a:ext cx="18062" cy="5102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062" h="5102">
                    <a:moveTo>
                      <a:pt x="520" y="0"/>
                    </a:moveTo>
                    <a:lnTo>
                      <a:pt x="18062" y="0"/>
                    </a:lnTo>
                    <a:lnTo>
                      <a:pt x="11531" y="5102"/>
                    </a:lnTo>
                    <a:lnTo>
                      <a:pt x="3669" y="5102"/>
                    </a:lnTo>
                    <a:lnTo>
                      <a:pt x="0" y="406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57A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 rot="2280000">
                <a:off x="-24" y="1985"/>
                <a:ext cx="21259" cy="510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259" h="5100">
                    <a:moveTo>
                      <a:pt x="6528" y="0"/>
                    </a:moveTo>
                    <a:lnTo>
                      <a:pt x="19544" y="0"/>
                    </a:lnTo>
                    <a:lnTo>
                      <a:pt x="21259" y="2196"/>
                    </a:lnTo>
                    <a:lnTo>
                      <a:pt x="17542" y="5100"/>
                    </a:lnTo>
                    <a:lnTo>
                      <a:pt x="0" y="5100"/>
                    </a:lnTo>
                    <a:lnTo>
                      <a:pt x="6528" y="0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560" y="490"/>
              <a:ext cx="18080" cy="9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3.png"/><Relationship Id="rId7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svg"/><Relationship Id="rId8" Type="http://schemas.openxmlformats.org/officeDocument/2006/relationships/image" Target="../media/image34.png"/><Relationship Id="rId7" Type="http://schemas.openxmlformats.org/officeDocument/2006/relationships/tags" Target="../tags/tag3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tags" Target="../tags/tag38.xml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7.svg"/><Relationship Id="rId11" Type="http://schemas.openxmlformats.org/officeDocument/2006/relationships/image" Target="../media/image36.png"/><Relationship Id="rId10" Type="http://schemas.openxmlformats.org/officeDocument/2006/relationships/tags" Target="../tags/tag40.xml"/><Relationship Id="rId1" Type="http://schemas.openxmlformats.org/officeDocument/2006/relationships/tags" Target="../tags/tag3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image" Target="../media/image1.png"/><Relationship Id="rId1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image" Target="../media/image1.png"/><Relationship Id="rId1" Type="http://schemas.openxmlformats.org/officeDocument/2006/relationships/tags" Target="../tags/tag4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39.svg"/><Relationship Id="rId7" Type="http://schemas.openxmlformats.org/officeDocument/2006/relationships/image" Target="../media/image38.png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1.jpeg"/><Relationship Id="rId11" Type="http://schemas.openxmlformats.org/officeDocument/2006/relationships/tags" Target="../tags/tag58.xml"/><Relationship Id="rId10" Type="http://schemas.openxmlformats.org/officeDocument/2006/relationships/image" Target="../media/image40.jpeg"/><Relationship Id="rId1" Type="http://schemas.openxmlformats.org/officeDocument/2006/relationships/tags" Target="../tags/tag5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svg"/><Relationship Id="rId7" Type="http://schemas.openxmlformats.org/officeDocument/2006/relationships/image" Target="../media/image48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6.jpeg"/><Relationship Id="rId15" Type="http://schemas.openxmlformats.org/officeDocument/2006/relationships/tags" Target="../tags/tag59.xml"/><Relationship Id="rId14" Type="http://schemas.openxmlformats.org/officeDocument/2006/relationships/image" Target="../media/image55.svg"/><Relationship Id="rId13" Type="http://schemas.openxmlformats.org/officeDocument/2006/relationships/image" Target="../media/image54.png"/><Relationship Id="rId12" Type="http://schemas.openxmlformats.org/officeDocument/2006/relationships/image" Target="../media/image53.svg"/><Relationship Id="rId11" Type="http://schemas.openxmlformats.org/officeDocument/2006/relationships/image" Target="../media/image52.png"/><Relationship Id="rId10" Type="http://schemas.openxmlformats.org/officeDocument/2006/relationships/image" Target="../media/image51.sv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9.jpeg"/><Relationship Id="rId7" Type="http://schemas.openxmlformats.org/officeDocument/2006/relationships/image" Target="../media/image58.png"/><Relationship Id="rId6" Type="http://schemas.openxmlformats.org/officeDocument/2006/relationships/image" Target="../media/image57.jpeg"/><Relationship Id="rId5" Type="http://schemas.openxmlformats.org/officeDocument/2006/relationships/tags" Target="../tags/tag60.xml"/><Relationship Id="rId4" Type="http://schemas.openxmlformats.org/officeDocument/2006/relationships/image" Target="../media/image23.svg"/><Relationship Id="rId3" Type="http://schemas.openxmlformats.org/officeDocument/2006/relationships/image" Target="../media/image22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image" Target="../media/image1.png"/><Relationship Id="rId1" Type="http://schemas.openxmlformats.org/officeDocument/2006/relationships/tags" Target="../tags/tag6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image" Target="../media/image1.png"/><Relationship Id="rId1" Type="http://schemas.openxmlformats.org/officeDocument/2006/relationships/tags" Target="../tags/tag7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image" Target="../media/image60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3" Type="http://schemas.openxmlformats.org/officeDocument/2006/relationships/image" Target="../media/image1.pn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1.png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sv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1.png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image" Target="../media/image19.jpeg"/><Relationship Id="rId3" Type="http://schemas.openxmlformats.org/officeDocument/2006/relationships/tags" Target="../tags/tag25.xml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1.png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-2054225" y="-635"/>
            <a:ext cx="15538450" cy="6858635"/>
            <a:chOff x="-3235" y="-1"/>
            <a:chExt cx="24470" cy="10801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E9E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12473" y="1272"/>
              <a:ext cx="7999" cy="5454"/>
            </a:xfrm>
            <a:prstGeom prst="triangle">
              <a:avLst>
                <a:gd name="adj" fmla="val 52262"/>
              </a:avLst>
            </a:prstGeom>
            <a:solidFill>
              <a:srgbClr val="E9B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2280000">
              <a:off x="-3235" y="4699"/>
              <a:ext cx="18062" cy="5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62" h="5102">
                  <a:moveTo>
                    <a:pt x="520" y="0"/>
                  </a:moveTo>
                  <a:lnTo>
                    <a:pt x="18062" y="0"/>
                  </a:lnTo>
                  <a:lnTo>
                    <a:pt x="11531" y="5102"/>
                  </a:lnTo>
                  <a:lnTo>
                    <a:pt x="3669" y="5102"/>
                  </a:lnTo>
                  <a:lnTo>
                    <a:pt x="0" y="40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57A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280000">
              <a:off x="-24" y="1985"/>
              <a:ext cx="21259" cy="51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59" h="5100">
                  <a:moveTo>
                    <a:pt x="6528" y="0"/>
                  </a:moveTo>
                  <a:lnTo>
                    <a:pt x="19544" y="0"/>
                  </a:lnTo>
                  <a:lnTo>
                    <a:pt x="21259" y="2196"/>
                  </a:lnTo>
                  <a:lnTo>
                    <a:pt x="17542" y="5100"/>
                  </a:lnTo>
                  <a:lnTo>
                    <a:pt x="0" y="5100"/>
                  </a:lnTo>
                  <a:lnTo>
                    <a:pt x="6528" y="0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 rot="0">
            <a:off x="2051685" y="1352550"/>
            <a:ext cx="7905409" cy="4663948"/>
            <a:chOff x="3962" y="1910"/>
            <a:chExt cx="11475" cy="7087"/>
          </a:xfrm>
        </p:grpSpPr>
        <p:sp>
          <p:nvSpPr>
            <p:cNvPr id="3" name="矩形 2"/>
            <p:cNvSpPr/>
            <p:nvPr/>
          </p:nvSpPr>
          <p:spPr>
            <a:xfrm>
              <a:off x="3962" y="1910"/>
              <a:ext cx="11475" cy="7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endParaRPr lang="zh-CN" altLang="en-US" sz="660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076" y="2195"/>
              <a:ext cx="11217" cy="6802"/>
              <a:chOff x="4076" y="2201"/>
              <a:chExt cx="11217" cy="6802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6358" y="4475"/>
                <a:ext cx="6484" cy="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noAutofit/>
              </a:bodyPr>
              <a:p>
                <a:pPr algn="ctr">
                  <a:lnSpc>
                    <a:spcPct val="120000"/>
                  </a:lnSpc>
                </a:pPr>
                <a:endParaRPr lang="zh-CN" altLang="en-US" sz="4400" b="1" dirty="0">
                  <a:solidFill>
                    <a:srgbClr val="485766">
                      <a:alpha val="80000"/>
                    </a:srgbClr>
                  </a:solidFill>
                  <a:sym typeface="+mn-ea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076" y="2201"/>
                <a:ext cx="11217" cy="1992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  <a:scene3d>
                  <a:camera prst="orthographicFront"/>
                  <a:lightRig rig="threePt" dir="t"/>
                </a:scene3d>
              </a:bodyPr>
              <a:p>
                <a:pPr indent="0" algn="l" fontAlgn="auto">
                  <a:lnSpc>
                    <a:spcPct val="100000"/>
                  </a:lnSpc>
                </a:pPr>
                <a:r>
                  <a:rPr lang="zh-CN" altLang="en-US" sz="8000" b="1" spc="14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1">
                        <a:lumMod val="50000"/>
                      </a:schemeClr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uFillTx/>
                    <a:latin typeface="汉仪锐智W" panose="00020600040101010101" charset="-122"/>
                    <a:ea typeface="汉仪锐智W" panose="00020600040101010101" charset="-122"/>
                    <a:cs typeface="+mn-lt"/>
                    <a:sym typeface="+mn-ea"/>
                  </a:rPr>
                  <a:t>光伏储能</a:t>
                </a:r>
                <a:endParaRPr lang="zh-CN" altLang="en-US" sz="1200" b="1" spc="14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uFillTx/>
                  <a:latin typeface="汉仪锐智W" panose="00020600040101010101" charset="-122"/>
                  <a:ea typeface="汉仪锐智W" panose="00020600040101010101" charset="-122"/>
                  <a:cs typeface="+mn-lt"/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</a:pPr>
                <a:r>
                  <a:rPr lang="zh-CN" altLang="en-US" sz="4400" b="1" spc="14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1">
                        <a:lumMod val="50000"/>
                      </a:schemeClr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uFillTx/>
                    <a:latin typeface="汉仪锐智W" panose="00020600040101010101" charset="-122"/>
                    <a:ea typeface="汉仪锐智W" panose="00020600040101010101" charset="-122"/>
                    <a:cs typeface="+mn-lt"/>
                    <a:sym typeface="+mn-ea"/>
                  </a:rPr>
                  <a:t>新型光伏建筑一体化的开拓者</a:t>
                </a:r>
                <a:endParaRPr lang="zh-CN" altLang="en-US" sz="4400" b="1" spc="14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uFillTx/>
                  <a:latin typeface="汉仪锐智W" panose="00020600040101010101" charset="-122"/>
                  <a:ea typeface="汉仪锐智W" panose="00020600040101010101" charset="-122"/>
                  <a:cs typeface="+mn-lt"/>
                  <a:sym typeface="+mn-ea"/>
                </a:endParaRPr>
              </a:p>
            </p:txBody>
          </p:sp>
          <p:sp>
            <p:nvSpPr>
              <p:cNvPr id="44" name="矩形 43"/>
              <p:cNvSpPr/>
              <p:nvPr>
                <p:custDataLst>
                  <p:tags r:id="rId1"/>
                </p:custDataLst>
              </p:nvPr>
            </p:nvSpPr>
            <p:spPr>
              <a:xfrm>
                <a:off x="4239" y="7287"/>
                <a:ext cx="6795" cy="17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indent="0" algn="l" fontAlgn="auto">
                  <a:lnSpc>
                    <a:spcPct val="100000"/>
                  </a:lnSpc>
                </a:pPr>
                <a:endParaRPr lang="zh-CN" altLang="en-US" sz="1600" spc="14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mj-ea"/>
                  <a:ea typeface="+mj-ea"/>
                  <a:cs typeface="+mn-lt"/>
                  <a:sym typeface="+mn-ea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296545" y="246380"/>
            <a:ext cx="2027555" cy="755015"/>
            <a:chOff x="467" y="388"/>
            <a:chExt cx="3193" cy="1189"/>
          </a:xfrm>
        </p:grpSpPr>
        <p:pic>
          <p:nvPicPr>
            <p:cNvPr id="63" name="图片 62" descr="44510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" y="388"/>
              <a:ext cx="1077" cy="1077"/>
            </a:xfrm>
            <a:prstGeom prst="rect">
              <a:avLst/>
            </a:prstGeom>
          </p:spPr>
        </p:pic>
        <p:sp>
          <p:nvSpPr>
            <p:cNvPr id="62" name="矩形 61"/>
            <p:cNvSpPr/>
            <p:nvPr/>
          </p:nvSpPr>
          <p:spPr>
            <a:xfrm>
              <a:off x="1544" y="702"/>
              <a:ext cx="2116" cy="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US" altLang="zh-CN" sz="2000" b="1"/>
                <a:t>COMPANY</a:t>
              </a:r>
              <a:endParaRPr lang="en-US" altLang="zh-CN" sz="1600"/>
            </a:p>
          </p:txBody>
        </p:sp>
      </p:grpSp>
      <p:sp>
        <p:nvSpPr>
          <p:cNvPr id="22" name="矩形 2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2130425" y="1450340"/>
            <a:ext cx="7726680" cy="4453255"/>
          </a:xfrm>
          <a:prstGeom prst="rect">
            <a:avLst/>
          </a:prstGeom>
          <a:noFill/>
          <a:ln>
            <a:solidFill>
              <a:srgbClr val="57A1BB">
                <a:alpha val="51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indent="0" algn="l" fontAlgn="auto">
              <a:lnSpc>
                <a:spcPct val="100000"/>
              </a:lnSpc>
            </a:pPr>
            <a:endParaRPr lang="zh-CN" altLang="en-US" sz="1600" b="1" spc="14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j-ea"/>
              <a:ea typeface="+mj-ea"/>
              <a:cs typeface="+mn-lt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980440" y="246380"/>
            <a:ext cx="1344295" cy="44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1400"/>
              <a:t>光伏</a:t>
            </a:r>
            <a:r>
              <a:rPr lang="zh-CN" altLang="en-US" sz="1400"/>
              <a:t>储能</a:t>
            </a:r>
            <a:endParaRPr lang="zh-CN" altLang="en-US" sz="1400"/>
          </a:p>
        </p:txBody>
      </p:sp>
      <p:pic>
        <p:nvPicPr>
          <p:cNvPr id="6" name="_x0000_i1026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34095" y="243840"/>
            <a:ext cx="3161665" cy="686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2242820" y="3521710"/>
            <a:ext cx="4512945" cy="55118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spc="14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lt"/>
                <a:ea typeface="+mj-ea"/>
                <a:cs typeface="+mj-lt"/>
                <a:sym typeface="+mn-ea"/>
              </a:rPr>
              <a:t>Pioneer of the integration of new photovoltaic buildings</a:t>
            </a:r>
            <a:endParaRPr lang="en-US" altLang="zh-CN" sz="1600" spc="14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j-lt"/>
              <a:ea typeface="+mj-ea"/>
              <a:cs typeface="+mj-lt"/>
              <a:sym typeface="+mn-ea"/>
            </a:endParaRPr>
          </a:p>
        </p:txBody>
      </p:sp>
      <p:pic>
        <p:nvPicPr>
          <p:cNvPr id="14" name="图片 13" descr="32303038313138303b32303131373035323b592a963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5330" y="4541520"/>
            <a:ext cx="995680" cy="995680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2242820" y="4986020"/>
            <a:ext cx="4512945" cy="55118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auto">
              <a:lnSpc>
                <a:spcPct val="100000"/>
              </a:lnSpc>
            </a:pPr>
            <a:endParaRPr lang="en-US" altLang="zh-CN" sz="1600" spc="14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2242820" y="4836160"/>
            <a:ext cx="4512945" cy="106743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sz="1600" b="1" spc="14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ea"/>
                <a:ea typeface="+mj-ea"/>
                <a:cs typeface="+mn-lt"/>
                <a:sym typeface="+mn-ea"/>
              </a:rPr>
              <a:t>项目负责人：翁夏薇</a:t>
            </a:r>
            <a:endParaRPr lang="zh-CN" sz="1600" b="1" spc="14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j-ea"/>
              <a:ea typeface="+mj-ea"/>
              <a:cs typeface="+mn-lt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sz="1600" spc="14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ea"/>
                <a:ea typeface="+mj-ea"/>
                <a:cs typeface="+mn-lt"/>
                <a:sym typeface="+mn-ea"/>
              </a:rPr>
              <a:t>高教主赛道</a:t>
            </a:r>
            <a:r>
              <a:rPr lang="en-US" altLang="zh-CN" sz="1600" spc="14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ea"/>
                <a:ea typeface="+mj-ea"/>
                <a:cs typeface="+mn-lt"/>
                <a:sym typeface="+mn-ea"/>
              </a:rPr>
              <a:t> | </a:t>
            </a:r>
            <a:r>
              <a:rPr lang="zh-CN" altLang="en-US" sz="1600" spc="14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ea"/>
                <a:ea typeface="+mj-ea"/>
                <a:cs typeface="+mn-lt"/>
                <a:sym typeface="+mn-ea"/>
              </a:rPr>
              <a:t>本科生创意组</a:t>
            </a:r>
            <a:r>
              <a:rPr lang="en-US" altLang="zh-CN" sz="1600" spc="14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ea"/>
                <a:ea typeface="+mj-ea"/>
                <a:cs typeface="+mn-lt"/>
                <a:sym typeface="+mn-ea"/>
              </a:rPr>
              <a:t> | </a:t>
            </a:r>
            <a:r>
              <a:rPr lang="zh-CN" altLang="en-US" sz="1600" spc="14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ea"/>
                <a:ea typeface="+mj-ea"/>
                <a:cs typeface="+mn-lt"/>
                <a:sym typeface="+mn-ea"/>
              </a:rPr>
              <a:t>新工科类</a:t>
            </a:r>
            <a:endParaRPr lang="zh-CN" altLang="en-US" sz="1600" spc="14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j-ea"/>
              <a:ea typeface="+mj-ea"/>
              <a:cs typeface="+mn-lt"/>
              <a:sym typeface="+mn-ea"/>
            </a:endParaRPr>
          </a:p>
          <a:p>
            <a:pPr indent="0" algn="l" fontAlgn="auto">
              <a:lnSpc>
                <a:spcPct val="100000"/>
              </a:lnSpc>
            </a:pPr>
            <a:endParaRPr lang="en-US" altLang="zh-CN" sz="1600" spc="14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j-lt"/>
              <a:ea typeface="+mj-ea"/>
              <a:cs typeface="+mj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任意多边形 13"/>
          <p:cNvSpPr/>
          <p:nvPr/>
        </p:nvSpPr>
        <p:spPr>
          <a:xfrm rot="10800000" flipV="1">
            <a:off x="6209027" y="6868791"/>
            <a:ext cx="3" cy="3"/>
          </a:xfrm>
          <a:custGeom>
            <a:avLst/>
            <a:gdLst>
              <a:gd name="adj" fmla="val 52262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9B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2054225" y="0"/>
            <a:ext cx="15537180" cy="6858000"/>
            <a:chOff x="-3235" y="0"/>
            <a:chExt cx="24468" cy="10800"/>
          </a:xfrm>
        </p:grpSpPr>
        <p:grpSp>
          <p:nvGrpSpPr>
            <p:cNvPr id="16" name="组合 15"/>
            <p:cNvGrpSpPr/>
            <p:nvPr/>
          </p:nvGrpSpPr>
          <p:grpSpPr>
            <a:xfrm>
              <a:off x="-3235" y="0"/>
              <a:ext cx="24469" cy="10800"/>
              <a:chOff x="-3235" y="0"/>
              <a:chExt cx="24469" cy="1080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0" y="0"/>
                <a:ext cx="19200" cy="10800"/>
              </a:xfrm>
              <a:prstGeom prst="rect">
                <a:avLst/>
              </a:prstGeom>
              <a:solidFill>
                <a:srgbClr val="E9E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 rot="16200000">
                <a:off x="12473" y="1272"/>
                <a:ext cx="7999" cy="5454"/>
              </a:xfrm>
              <a:prstGeom prst="triangle">
                <a:avLst>
                  <a:gd name="adj" fmla="val 52262"/>
                </a:avLst>
              </a:prstGeom>
              <a:solidFill>
                <a:srgbClr val="E9BF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 rot="2280000">
                <a:off x="-3235" y="4699"/>
                <a:ext cx="18062" cy="5102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062" h="5102">
                    <a:moveTo>
                      <a:pt x="520" y="0"/>
                    </a:moveTo>
                    <a:lnTo>
                      <a:pt x="18062" y="0"/>
                    </a:lnTo>
                    <a:lnTo>
                      <a:pt x="11531" y="5102"/>
                    </a:lnTo>
                    <a:lnTo>
                      <a:pt x="3669" y="5102"/>
                    </a:lnTo>
                    <a:lnTo>
                      <a:pt x="0" y="406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57A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 rot="2280000">
                <a:off x="-24" y="1985"/>
                <a:ext cx="21259" cy="510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259" h="5100">
                    <a:moveTo>
                      <a:pt x="6528" y="0"/>
                    </a:moveTo>
                    <a:lnTo>
                      <a:pt x="19544" y="0"/>
                    </a:lnTo>
                    <a:lnTo>
                      <a:pt x="21259" y="2196"/>
                    </a:lnTo>
                    <a:lnTo>
                      <a:pt x="17542" y="5100"/>
                    </a:lnTo>
                    <a:lnTo>
                      <a:pt x="0" y="5100"/>
                    </a:lnTo>
                    <a:lnTo>
                      <a:pt x="6528" y="0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560" y="490"/>
              <a:ext cx="18080" cy="9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100830" y="2153920"/>
            <a:ext cx="3997960" cy="3917315"/>
            <a:chOff x="6458" y="3392"/>
            <a:chExt cx="6296" cy="6169"/>
          </a:xfrm>
        </p:grpSpPr>
        <p:sp>
          <p:nvSpPr>
            <p:cNvPr id="18" name="Freeform 5"/>
            <p:cNvSpPr/>
            <p:nvPr/>
          </p:nvSpPr>
          <p:spPr bwMode="auto">
            <a:xfrm>
              <a:off x="6458" y="6566"/>
              <a:ext cx="2991" cy="2995"/>
            </a:xfrm>
            <a:custGeom>
              <a:avLst/>
              <a:gdLst>
                <a:gd name="T0" fmla="*/ 606 w 606"/>
                <a:gd name="T1" fmla="*/ 67 h 607"/>
                <a:gd name="T2" fmla="*/ 606 w 606"/>
                <a:gd name="T3" fmla="*/ 323 h 607"/>
                <a:gd name="T4" fmla="*/ 606 w 606"/>
                <a:gd name="T5" fmla="*/ 323 h 607"/>
                <a:gd name="T6" fmla="*/ 303 w 606"/>
                <a:gd name="T7" fmla="*/ 607 h 607"/>
                <a:gd name="T8" fmla="*/ 0 w 606"/>
                <a:gd name="T9" fmla="*/ 304 h 607"/>
                <a:gd name="T10" fmla="*/ 303 w 606"/>
                <a:gd name="T11" fmla="*/ 0 h 607"/>
                <a:gd name="T12" fmla="*/ 539 w 606"/>
                <a:gd name="T13" fmla="*/ 0 h 607"/>
                <a:gd name="T14" fmla="*/ 606 w 606"/>
                <a:gd name="T15" fmla="*/ 6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6" h="607">
                  <a:moveTo>
                    <a:pt x="606" y="67"/>
                  </a:moveTo>
                  <a:cubicBezTo>
                    <a:pt x="606" y="323"/>
                    <a:pt x="606" y="323"/>
                    <a:pt x="606" y="323"/>
                  </a:cubicBezTo>
                  <a:cubicBezTo>
                    <a:pt x="606" y="323"/>
                    <a:pt x="606" y="323"/>
                    <a:pt x="606" y="323"/>
                  </a:cubicBezTo>
                  <a:cubicBezTo>
                    <a:pt x="596" y="481"/>
                    <a:pt x="464" y="607"/>
                    <a:pt x="303" y="607"/>
                  </a:cubicBez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3" y="0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576" y="0"/>
                    <a:pt x="606" y="30"/>
                    <a:pt x="606" y="67"/>
                  </a:cubicBezTo>
                  <a:close/>
                </a:path>
              </a:pathLst>
            </a:custGeom>
            <a:solidFill>
              <a:srgbClr val="E9E1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9" name="Oval 6"/>
            <p:cNvSpPr>
              <a:spLocks noChangeArrowheads="1"/>
            </p:cNvSpPr>
            <p:nvPr/>
          </p:nvSpPr>
          <p:spPr bwMode="auto">
            <a:xfrm>
              <a:off x="6772" y="6880"/>
              <a:ext cx="2361" cy="236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0" name="Freeform 5"/>
            <p:cNvSpPr/>
            <p:nvPr/>
          </p:nvSpPr>
          <p:spPr bwMode="auto">
            <a:xfrm rot="10800000" flipH="1">
              <a:off x="6458" y="3392"/>
              <a:ext cx="2991" cy="2995"/>
            </a:xfrm>
            <a:custGeom>
              <a:avLst/>
              <a:gdLst>
                <a:gd name="T0" fmla="*/ 606 w 606"/>
                <a:gd name="T1" fmla="*/ 67 h 607"/>
                <a:gd name="T2" fmla="*/ 606 w 606"/>
                <a:gd name="T3" fmla="*/ 323 h 607"/>
                <a:gd name="T4" fmla="*/ 606 w 606"/>
                <a:gd name="T5" fmla="*/ 323 h 607"/>
                <a:gd name="T6" fmla="*/ 303 w 606"/>
                <a:gd name="T7" fmla="*/ 607 h 607"/>
                <a:gd name="T8" fmla="*/ 0 w 606"/>
                <a:gd name="T9" fmla="*/ 304 h 607"/>
                <a:gd name="T10" fmla="*/ 303 w 606"/>
                <a:gd name="T11" fmla="*/ 0 h 607"/>
                <a:gd name="T12" fmla="*/ 539 w 606"/>
                <a:gd name="T13" fmla="*/ 0 h 607"/>
                <a:gd name="T14" fmla="*/ 606 w 606"/>
                <a:gd name="T15" fmla="*/ 6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6" h="607">
                  <a:moveTo>
                    <a:pt x="606" y="67"/>
                  </a:moveTo>
                  <a:cubicBezTo>
                    <a:pt x="606" y="323"/>
                    <a:pt x="606" y="323"/>
                    <a:pt x="606" y="323"/>
                  </a:cubicBezTo>
                  <a:cubicBezTo>
                    <a:pt x="606" y="323"/>
                    <a:pt x="606" y="323"/>
                    <a:pt x="606" y="323"/>
                  </a:cubicBezTo>
                  <a:cubicBezTo>
                    <a:pt x="596" y="481"/>
                    <a:pt x="464" y="607"/>
                    <a:pt x="303" y="607"/>
                  </a:cubicBez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3" y="0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576" y="0"/>
                    <a:pt x="606" y="30"/>
                    <a:pt x="606" y="67"/>
                  </a:cubicBezTo>
                  <a:close/>
                </a:path>
              </a:pathLst>
            </a:custGeom>
            <a:solidFill>
              <a:srgbClr val="57A1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6774" y="3708"/>
              <a:ext cx="2361" cy="236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auto">
            <a:xfrm rot="10800000">
              <a:off x="9763" y="3392"/>
              <a:ext cx="2991" cy="2995"/>
            </a:xfrm>
            <a:custGeom>
              <a:avLst/>
              <a:gdLst>
                <a:gd name="T0" fmla="*/ 606 w 606"/>
                <a:gd name="T1" fmla="*/ 67 h 607"/>
                <a:gd name="T2" fmla="*/ 606 w 606"/>
                <a:gd name="T3" fmla="*/ 323 h 607"/>
                <a:gd name="T4" fmla="*/ 606 w 606"/>
                <a:gd name="T5" fmla="*/ 323 h 607"/>
                <a:gd name="T6" fmla="*/ 303 w 606"/>
                <a:gd name="T7" fmla="*/ 607 h 607"/>
                <a:gd name="T8" fmla="*/ 0 w 606"/>
                <a:gd name="T9" fmla="*/ 304 h 607"/>
                <a:gd name="T10" fmla="*/ 303 w 606"/>
                <a:gd name="T11" fmla="*/ 0 h 607"/>
                <a:gd name="T12" fmla="*/ 539 w 606"/>
                <a:gd name="T13" fmla="*/ 0 h 607"/>
                <a:gd name="T14" fmla="*/ 606 w 606"/>
                <a:gd name="T15" fmla="*/ 6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6" h="607">
                  <a:moveTo>
                    <a:pt x="606" y="67"/>
                  </a:moveTo>
                  <a:cubicBezTo>
                    <a:pt x="606" y="323"/>
                    <a:pt x="606" y="323"/>
                    <a:pt x="606" y="323"/>
                  </a:cubicBezTo>
                  <a:cubicBezTo>
                    <a:pt x="606" y="323"/>
                    <a:pt x="606" y="323"/>
                    <a:pt x="606" y="323"/>
                  </a:cubicBezTo>
                  <a:cubicBezTo>
                    <a:pt x="596" y="481"/>
                    <a:pt x="464" y="607"/>
                    <a:pt x="303" y="607"/>
                  </a:cubicBez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3" y="0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576" y="0"/>
                    <a:pt x="606" y="30"/>
                    <a:pt x="606" y="67"/>
                  </a:cubicBez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10079" y="3708"/>
              <a:ext cx="2361" cy="236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4" name="Freeform 5"/>
            <p:cNvSpPr/>
            <p:nvPr/>
          </p:nvSpPr>
          <p:spPr bwMode="auto">
            <a:xfrm flipH="1">
              <a:off x="9763" y="6566"/>
              <a:ext cx="2991" cy="2995"/>
            </a:xfrm>
            <a:custGeom>
              <a:avLst/>
              <a:gdLst>
                <a:gd name="T0" fmla="*/ 606 w 606"/>
                <a:gd name="T1" fmla="*/ 67 h 607"/>
                <a:gd name="T2" fmla="*/ 606 w 606"/>
                <a:gd name="T3" fmla="*/ 323 h 607"/>
                <a:gd name="T4" fmla="*/ 606 w 606"/>
                <a:gd name="T5" fmla="*/ 323 h 607"/>
                <a:gd name="T6" fmla="*/ 303 w 606"/>
                <a:gd name="T7" fmla="*/ 607 h 607"/>
                <a:gd name="T8" fmla="*/ 0 w 606"/>
                <a:gd name="T9" fmla="*/ 304 h 607"/>
                <a:gd name="T10" fmla="*/ 303 w 606"/>
                <a:gd name="T11" fmla="*/ 0 h 607"/>
                <a:gd name="T12" fmla="*/ 539 w 606"/>
                <a:gd name="T13" fmla="*/ 0 h 607"/>
                <a:gd name="T14" fmla="*/ 606 w 606"/>
                <a:gd name="T15" fmla="*/ 6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6" h="607">
                  <a:moveTo>
                    <a:pt x="606" y="67"/>
                  </a:moveTo>
                  <a:cubicBezTo>
                    <a:pt x="606" y="323"/>
                    <a:pt x="606" y="323"/>
                    <a:pt x="606" y="323"/>
                  </a:cubicBezTo>
                  <a:cubicBezTo>
                    <a:pt x="606" y="323"/>
                    <a:pt x="606" y="323"/>
                    <a:pt x="606" y="323"/>
                  </a:cubicBezTo>
                  <a:cubicBezTo>
                    <a:pt x="596" y="481"/>
                    <a:pt x="464" y="607"/>
                    <a:pt x="303" y="607"/>
                  </a:cubicBez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3" y="0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576" y="0"/>
                    <a:pt x="606" y="30"/>
                    <a:pt x="606" y="67"/>
                  </a:cubicBezTo>
                  <a:close/>
                </a:path>
              </a:pathLst>
            </a:custGeom>
            <a:solidFill>
              <a:srgbClr val="E9BF6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10077" y="6880"/>
              <a:ext cx="2361" cy="236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22935" y="770890"/>
            <a:ext cx="3478530" cy="521970"/>
            <a:chOff x="981" y="1214"/>
            <a:chExt cx="5478" cy="822"/>
          </a:xfrm>
        </p:grpSpPr>
        <p:grpSp>
          <p:nvGrpSpPr>
            <p:cNvPr id="63" name="组合 62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/>
            <p:cNvSpPr txBox="1"/>
            <p:nvPr/>
          </p:nvSpPr>
          <p:spPr>
            <a:xfrm>
              <a:off x="2024" y="1214"/>
              <a:ext cx="44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产品功能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0">
            <a:off x="8340090" y="2232660"/>
            <a:ext cx="2600325" cy="1074420"/>
            <a:chOff x="8047" y="7456"/>
            <a:chExt cx="4095" cy="1692"/>
          </a:xfrm>
        </p:grpSpPr>
        <p:sp>
          <p:nvSpPr>
            <p:cNvPr id="65" name="文本框 64"/>
            <p:cNvSpPr txBox="1"/>
            <p:nvPr/>
          </p:nvSpPr>
          <p:spPr>
            <a:xfrm>
              <a:off x="8047" y="7456"/>
              <a:ext cx="3778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供应电力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047" y="7987"/>
              <a:ext cx="4095" cy="11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能够</a:t>
              </a:r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将白天收集到的太阳能电力储存，并在需要的时候释放电力供能</a:t>
              </a:r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建筑与设施</a:t>
              </a:r>
              <a:endParaRPr lang="zh-CN" alt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rot="0">
            <a:off x="8354695" y="4271010"/>
            <a:ext cx="2600325" cy="1074420"/>
            <a:chOff x="8047" y="7456"/>
            <a:chExt cx="4095" cy="1692"/>
          </a:xfrm>
        </p:grpSpPr>
        <p:sp>
          <p:nvSpPr>
            <p:cNvPr id="68" name="文本框 67"/>
            <p:cNvSpPr txBox="1"/>
            <p:nvPr/>
          </p:nvSpPr>
          <p:spPr>
            <a:xfrm>
              <a:off x="8047" y="7456"/>
              <a:ext cx="3778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保护环境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047" y="7987"/>
              <a:ext cx="4095" cy="11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倡导低碳环保和可持续发展</a:t>
              </a:r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，在节能减排的同时改善了生活质量</a:t>
              </a:r>
              <a:endParaRPr lang="zh-CN" alt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 rot="0">
            <a:off x="1286510" y="2232660"/>
            <a:ext cx="2614930" cy="1936750"/>
            <a:chOff x="8047" y="7456"/>
            <a:chExt cx="4118" cy="3050"/>
          </a:xfrm>
        </p:grpSpPr>
        <p:sp>
          <p:nvSpPr>
            <p:cNvPr id="71" name="文本框 70"/>
            <p:cNvSpPr txBox="1"/>
            <p:nvPr/>
          </p:nvSpPr>
          <p:spPr>
            <a:xfrm>
              <a:off x="8387" y="7456"/>
              <a:ext cx="3778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储存太阳能电力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047" y="7987"/>
              <a:ext cx="4095" cy="25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en-US" sz="1400" spc="14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sym typeface="+mn-ea"/>
                </a:rPr>
                <a:t>SunSaver-</a:t>
              </a:r>
              <a:r>
                <a:rPr lang="zh-CN" altLang="en-US" sz="1400" spc="14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sym typeface="+mn-ea"/>
                </a:rPr>
                <a:t>储能银行作为能量储存装置在太阳能强度不足、天气不好或夜晚等情况下，可通过储能银行中储存的太阳能电力供电光伏建筑与设施</a:t>
              </a:r>
              <a:endParaRPr lang="zh-CN" altLang="en-US" sz="1400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endParaRPr>
            </a:p>
            <a:p>
              <a:pPr algn="r"/>
              <a:endParaRPr sz="1400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 rot="0">
            <a:off x="1301115" y="4271010"/>
            <a:ext cx="2600325" cy="1074420"/>
            <a:chOff x="8047" y="7456"/>
            <a:chExt cx="4095" cy="1692"/>
          </a:xfrm>
        </p:grpSpPr>
        <p:sp>
          <p:nvSpPr>
            <p:cNvPr id="74" name="文本框 73"/>
            <p:cNvSpPr txBox="1"/>
            <p:nvPr/>
          </p:nvSpPr>
          <p:spPr>
            <a:xfrm>
              <a:off x="8347" y="7456"/>
              <a:ext cx="3778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节省能源费用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047" y="7987"/>
              <a:ext cx="4095" cy="11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zh-CN" altLang="en-US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使用太阳能的成本低于传统的燃料动力，能够显著降低光伏建筑的能源费用</a:t>
              </a:r>
              <a:endParaRPr lang="zh-CN" altLang="en-US" sz="1400" spc="140">
                <a:solidFill>
                  <a:schemeClr val="tx1"/>
                </a:solidFill>
                <a:uFillTx/>
                <a:latin typeface="+mn-ea"/>
                <a:sym typeface="+mn-ea"/>
              </a:endParaRPr>
            </a:p>
          </p:txBody>
        </p:sp>
      </p:grpSp>
      <p:pic>
        <p:nvPicPr>
          <p:cNvPr id="4" name="图片 3" descr="32303038313138303b32303131373035323b592a96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0845" y="2701290"/>
            <a:ext cx="775335" cy="775335"/>
          </a:xfrm>
          <a:prstGeom prst="rect">
            <a:avLst/>
          </a:prstGeom>
        </p:spPr>
      </p:pic>
      <p:pic>
        <p:nvPicPr>
          <p:cNvPr id="5" name="图片 4" descr="32303038313138303b32303131373035323b592a96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5820" y="2701290"/>
            <a:ext cx="775335" cy="775335"/>
          </a:xfrm>
          <a:prstGeom prst="rect">
            <a:avLst/>
          </a:prstGeom>
        </p:spPr>
      </p:pic>
      <p:pic>
        <p:nvPicPr>
          <p:cNvPr id="6" name="图片 5" descr="32303038313138303b32303131373035323b592a96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2805" y="4722495"/>
            <a:ext cx="775335" cy="775335"/>
          </a:xfrm>
          <a:prstGeom prst="rect">
            <a:avLst/>
          </a:prstGeom>
        </p:spPr>
      </p:pic>
      <p:pic>
        <p:nvPicPr>
          <p:cNvPr id="8" name="图片 7" descr="32303038313138303b32303131373035323b592a96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69100" y="4722495"/>
            <a:ext cx="775335" cy="775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-2054225" y="0"/>
            <a:ext cx="15537815" cy="6858000"/>
            <a:chOff x="-3235" y="0"/>
            <a:chExt cx="24469" cy="108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E9E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12473" y="1272"/>
              <a:ext cx="7999" cy="5454"/>
            </a:xfrm>
            <a:prstGeom prst="triangle">
              <a:avLst>
                <a:gd name="adj" fmla="val 52262"/>
              </a:avLst>
            </a:prstGeom>
            <a:solidFill>
              <a:srgbClr val="E9B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2280000">
              <a:off x="-3235" y="4699"/>
              <a:ext cx="18062" cy="5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62" h="5102">
                  <a:moveTo>
                    <a:pt x="520" y="0"/>
                  </a:moveTo>
                  <a:lnTo>
                    <a:pt x="18062" y="0"/>
                  </a:lnTo>
                  <a:lnTo>
                    <a:pt x="11531" y="5102"/>
                  </a:lnTo>
                  <a:lnTo>
                    <a:pt x="3669" y="5102"/>
                  </a:lnTo>
                  <a:lnTo>
                    <a:pt x="0" y="40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57A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280000">
              <a:off x="-24" y="1985"/>
              <a:ext cx="21259" cy="51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59" h="5100">
                  <a:moveTo>
                    <a:pt x="6528" y="0"/>
                  </a:moveTo>
                  <a:lnTo>
                    <a:pt x="19544" y="0"/>
                  </a:lnTo>
                  <a:lnTo>
                    <a:pt x="21259" y="2196"/>
                  </a:lnTo>
                  <a:lnTo>
                    <a:pt x="17542" y="5100"/>
                  </a:lnTo>
                  <a:lnTo>
                    <a:pt x="0" y="5100"/>
                  </a:lnTo>
                  <a:lnTo>
                    <a:pt x="6528" y="0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91280" y="1078230"/>
            <a:ext cx="4680655" cy="4680655"/>
            <a:chOff x="6077" y="1715"/>
            <a:chExt cx="7371" cy="7371"/>
          </a:xfrm>
        </p:grpSpPr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6077" y="1715"/>
              <a:ext cx="7371" cy="7371"/>
              <a:chOff x="6189" y="1910"/>
              <a:chExt cx="7143" cy="7143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6189" y="1910"/>
                <a:ext cx="7143" cy="7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755" y="3161"/>
                <a:ext cx="1962" cy="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no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8000" b="1">
                    <a:solidFill>
                      <a:srgbClr val="485766">
                        <a:alpha val="80000"/>
                      </a:srgbClr>
                    </a:solidFill>
                    <a:sym typeface="+mn-ea"/>
                  </a:rPr>
                  <a:t>04</a:t>
                </a:r>
                <a:endParaRPr lang="en-US" altLang="zh-CN" sz="8000" b="1" dirty="0">
                  <a:solidFill>
                    <a:srgbClr val="485766">
                      <a:alpha val="80000"/>
                    </a:srgbClr>
                  </a:solidFill>
                  <a:sym typeface="+mn-ea"/>
                </a:endParaRPr>
              </a:p>
            </p:txBody>
          </p:sp>
          <p:sp>
            <p:nvSpPr>
              <p:cNvPr id="6" name="椭圆 5"/>
              <p:cNvSpPr>
                <a:spLocks noChangeAspect="1"/>
              </p:cNvSpPr>
              <p:nvPr/>
            </p:nvSpPr>
            <p:spPr>
              <a:xfrm>
                <a:off x="6389" y="2130"/>
                <a:ext cx="6746" cy="6746"/>
              </a:xfrm>
              <a:prstGeom prst="ellipse">
                <a:avLst/>
              </a:prstGeom>
              <a:noFill/>
              <a:ln>
                <a:solidFill>
                  <a:srgbClr val="57A1BB">
                    <a:alpha val="51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8961" y="4994"/>
              <a:ext cx="1600" cy="0"/>
            </a:xfrm>
            <a:prstGeom prst="line">
              <a:avLst/>
            </a:prstGeom>
            <a:ln w="38100">
              <a:solidFill>
                <a:srgbClr val="57A1BB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rot="0">
            <a:off x="4568190" y="3296920"/>
            <a:ext cx="3304159" cy="928370"/>
            <a:chOff x="8047" y="7456"/>
            <a:chExt cx="3778" cy="1462"/>
          </a:xfrm>
        </p:grpSpPr>
        <p:sp>
          <p:nvSpPr>
            <p:cNvPr id="21" name="文本框 20"/>
            <p:cNvSpPr txBox="1"/>
            <p:nvPr/>
          </p:nvSpPr>
          <p:spPr>
            <a:xfrm>
              <a:off x="8047" y="7456"/>
              <a:ext cx="3778" cy="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核心优势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430" y="8484"/>
              <a:ext cx="3010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endParaRPr lang="en-US" altLang="zh-CN" sz="12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6545" y="246380"/>
            <a:ext cx="2027555" cy="755015"/>
            <a:chOff x="467" y="388"/>
            <a:chExt cx="3193" cy="1189"/>
          </a:xfrm>
        </p:grpSpPr>
        <p:pic>
          <p:nvPicPr>
            <p:cNvPr id="24" name="图片 23" descr="44510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467" y="388"/>
              <a:ext cx="1077" cy="1077"/>
            </a:xfrm>
            <a:prstGeom prst="rect">
              <a:avLst/>
            </a:prstGeom>
          </p:spPr>
        </p:pic>
        <p:sp>
          <p:nvSpPr>
            <p:cNvPr id="25" name="矩形 24"/>
            <p:cNvSpPr/>
            <p:nvPr>
              <p:custDataLst>
                <p:tags r:id="rId3"/>
              </p:custDataLst>
            </p:nvPr>
          </p:nvSpPr>
          <p:spPr>
            <a:xfrm>
              <a:off x="1544" y="702"/>
              <a:ext cx="2116" cy="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US" altLang="zh-CN" sz="2000" b="1"/>
                <a:t>COMPANY</a:t>
              </a:r>
              <a:endParaRPr lang="en-US" altLang="zh-CN" sz="1600"/>
            </a:p>
          </p:txBody>
        </p:sp>
      </p:grp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919480" y="246380"/>
            <a:ext cx="1344295" cy="44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1400"/>
              <a:t>光伏</a:t>
            </a:r>
            <a:r>
              <a:rPr lang="zh-CN" altLang="en-US" sz="1400"/>
              <a:t>储能</a:t>
            </a:r>
            <a:endParaRPr lang="zh-CN" altLang="en-US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-2054225" y="0"/>
            <a:ext cx="15537180" cy="6858000"/>
            <a:chOff x="-3235" y="0"/>
            <a:chExt cx="24468" cy="10800"/>
          </a:xfrm>
        </p:grpSpPr>
        <p:grpSp>
          <p:nvGrpSpPr>
            <p:cNvPr id="5" name="组合 4"/>
            <p:cNvGrpSpPr/>
            <p:nvPr/>
          </p:nvGrpSpPr>
          <p:grpSpPr>
            <a:xfrm>
              <a:off x="-3235" y="0"/>
              <a:ext cx="24469" cy="10800"/>
              <a:chOff x="-3235" y="0"/>
              <a:chExt cx="24469" cy="1080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0"/>
                <a:ext cx="19200" cy="10800"/>
              </a:xfrm>
              <a:prstGeom prst="rect">
                <a:avLst/>
              </a:prstGeom>
              <a:solidFill>
                <a:srgbClr val="E9E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16200000">
                <a:off x="12473" y="1272"/>
                <a:ext cx="7999" cy="5454"/>
              </a:xfrm>
              <a:prstGeom prst="triangle">
                <a:avLst>
                  <a:gd name="adj" fmla="val 52262"/>
                </a:avLst>
              </a:prstGeom>
              <a:solidFill>
                <a:srgbClr val="E9BF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任意多边形 7"/>
              <p:cNvSpPr/>
              <p:nvPr/>
            </p:nvSpPr>
            <p:spPr>
              <a:xfrm rot="2280000">
                <a:off x="-3235" y="4699"/>
                <a:ext cx="18062" cy="5102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062" h="5102">
                    <a:moveTo>
                      <a:pt x="520" y="0"/>
                    </a:moveTo>
                    <a:lnTo>
                      <a:pt x="18062" y="0"/>
                    </a:lnTo>
                    <a:lnTo>
                      <a:pt x="11531" y="5102"/>
                    </a:lnTo>
                    <a:lnTo>
                      <a:pt x="3669" y="5102"/>
                    </a:lnTo>
                    <a:lnTo>
                      <a:pt x="0" y="406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57A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rot="2280000">
                <a:off x="-24" y="1985"/>
                <a:ext cx="21259" cy="510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259" h="5100">
                    <a:moveTo>
                      <a:pt x="6528" y="0"/>
                    </a:moveTo>
                    <a:lnTo>
                      <a:pt x="19544" y="0"/>
                    </a:lnTo>
                    <a:lnTo>
                      <a:pt x="21259" y="2196"/>
                    </a:lnTo>
                    <a:lnTo>
                      <a:pt x="17542" y="5100"/>
                    </a:lnTo>
                    <a:lnTo>
                      <a:pt x="0" y="5100"/>
                    </a:lnTo>
                    <a:lnTo>
                      <a:pt x="6528" y="0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560" y="490"/>
              <a:ext cx="18080" cy="9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" name="Group 12"/>
          <p:cNvGrpSpPr/>
          <p:nvPr/>
        </p:nvGrpSpPr>
        <p:grpSpPr>
          <a:xfrm rot="0">
            <a:off x="2226945" y="2051685"/>
            <a:ext cx="1574800" cy="711835"/>
            <a:chOff x="5074596" y="1428750"/>
            <a:chExt cx="814195" cy="662500"/>
          </a:xfrm>
        </p:grpSpPr>
        <p:sp>
          <p:nvSpPr>
            <p:cNvPr id="10" name="Parallelogram 9"/>
            <p:cNvSpPr/>
            <p:nvPr/>
          </p:nvSpPr>
          <p:spPr>
            <a:xfrm rot="16200000" flipV="1">
              <a:off x="5391583" y="1594042"/>
              <a:ext cx="662500" cy="331916"/>
            </a:xfrm>
            <a:prstGeom prst="parallelogram">
              <a:avLst>
                <a:gd name="adj" fmla="val 51017"/>
              </a:avLst>
            </a:prstGeom>
            <a:solidFill>
              <a:srgbClr val="E4A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74596" y="1428750"/>
              <a:ext cx="814195" cy="507054"/>
            </a:xfrm>
            <a:prstGeom prst="rect">
              <a:avLst/>
            </a:prstGeom>
            <a:solidFill>
              <a:srgbClr val="E9B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Impact" panose="020B0806030902050204" charset="0"/>
                  <a:cs typeface="Impact" panose="020B0806030902050204" charset="0"/>
                </a:rPr>
                <a:t>01</a:t>
              </a:r>
              <a:endParaRPr lang="en-US" sz="2000" dirty="0" smtClean="0">
                <a:latin typeface="Impact" panose="020B0806030902050204" charset="0"/>
                <a:cs typeface="Impact" panose="020B080603090205020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0">
            <a:off x="2226945" y="3023235"/>
            <a:ext cx="1574802" cy="669925"/>
            <a:chOff x="5074596" y="1428750"/>
            <a:chExt cx="814196" cy="623495"/>
          </a:xfrm>
        </p:grpSpPr>
        <p:sp>
          <p:nvSpPr>
            <p:cNvPr id="15" name="Parallelogram 14"/>
            <p:cNvSpPr/>
            <p:nvPr/>
          </p:nvSpPr>
          <p:spPr>
            <a:xfrm rot="16200000" flipV="1">
              <a:off x="5411086" y="1574539"/>
              <a:ext cx="623495" cy="331916"/>
            </a:xfrm>
            <a:prstGeom prst="parallelogram">
              <a:avLst>
                <a:gd name="adj" fmla="val 51017"/>
              </a:avLst>
            </a:prstGeom>
            <a:solidFill>
              <a:srgbClr val="469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74596" y="1428750"/>
              <a:ext cx="814195" cy="507054"/>
            </a:xfrm>
            <a:prstGeom prst="rect">
              <a:avLst/>
            </a:prstGeom>
            <a:solidFill>
              <a:srgbClr val="57A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Impact" panose="020B0806030902050204" charset="0"/>
                  <a:cs typeface="Impact" panose="020B0806030902050204" charset="0"/>
                </a:rPr>
                <a:t>02</a:t>
              </a:r>
              <a:endParaRPr lang="en-US" sz="2000" dirty="0">
                <a:latin typeface="Impact" panose="020B0806030902050204" charset="0"/>
                <a:cs typeface="Impact" panose="020B080603090205020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0">
            <a:off x="2226945" y="3955415"/>
            <a:ext cx="1574800" cy="690880"/>
            <a:chOff x="5074596" y="1428750"/>
            <a:chExt cx="814195" cy="642997"/>
          </a:xfrm>
        </p:grpSpPr>
        <p:sp>
          <p:nvSpPr>
            <p:cNvPr id="19" name="Parallelogram 18"/>
            <p:cNvSpPr/>
            <p:nvPr/>
          </p:nvSpPr>
          <p:spPr>
            <a:xfrm rot="16200000" flipV="1">
              <a:off x="5401499" y="1584455"/>
              <a:ext cx="642997" cy="331587"/>
            </a:xfrm>
            <a:prstGeom prst="parallelogram">
              <a:avLst>
                <a:gd name="adj" fmla="val 51017"/>
              </a:avLst>
            </a:prstGeom>
            <a:solidFill>
              <a:srgbClr val="354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74596" y="1428750"/>
              <a:ext cx="814195" cy="507054"/>
            </a:xfrm>
            <a:prstGeom prst="rect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Impact" panose="020B0806030902050204" charset="0"/>
                  <a:cs typeface="Impact" panose="020B0806030902050204" charset="0"/>
                </a:rPr>
                <a:t>03</a:t>
              </a:r>
              <a:endParaRPr lang="en-US" sz="2000" dirty="0">
                <a:latin typeface="Impact" panose="020B0806030902050204" charset="0"/>
                <a:cs typeface="Impact" panose="020B080603090205020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rot="0">
            <a:off x="2226945" y="4898390"/>
            <a:ext cx="1574800" cy="769620"/>
            <a:chOff x="5074596" y="1419294"/>
            <a:chExt cx="814195" cy="716280"/>
          </a:xfrm>
        </p:grpSpPr>
        <p:sp>
          <p:nvSpPr>
            <p:cNvPr id="23" name="Parallelogram 22"/>
            <p:cNvSpPr/>
            <p:nvPr/>
          </p:nvSpPr>
          <p:spPr>
            <a:xfrm rot="16200000" flipV="1">
              <a:off x="5364857" y="1611640"/>
              <a:ext cx="716280" cy="331587"/>
            </a:xfrm>
            <a:prstGeom prst="parallelogram">
              <a:avLst>
                <a:gd name="adj" fmla="val 51017"/>
              </a:avLst>
            </a:prstGeom>
            <a:solidFill>
              <a:srgbClr val="C4A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74596" y="1428750"/>
              <a:ext cx="814195" cy="507054"/>
            </a:xfrm>
            <a:prstGeom prst="rect">
              <a:avLst/>
            </a:prstGeom>
            <a:solidFill>
              <a:srgbClr val="D4C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Impact" panose="020B0806030902050204" charset="0"/>
                  <a:cs typeface="Impact" panose="020B0806030902050204" charset="0"/>
                </a:rPr>
                <a:t>04</a:t>
              </a:r>
              <a:endParaRPr lang="en-US" sz="2000" dirty="0">
                <a:latin typeface="Impact" panose="020B0806030902050204" charset="0"/>
                <a:cs typeface="Impact" panose="020B080603090205020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22935" y="770890"/>
            <a:ext cx="3478530" cy="521970"/>
            <a:chOff x="981" y="1214"/>
            <a:chExt cx="5478" cy="822"/>
          </a:xfrm>
        </p:grpSpPr>
        <p:grpSp>
          <p:nvGrpSpPr>
            <p:cNvPr id="63" name="组合 62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/>
            <p:cNvSpPr txBox="1"/>
            <p:nvPr/>
          </p:nvSpPr>
          <p:spPr>
            <a:xfrm>
              <a:off x="2024" y="1214"/>
              <a:ext cx="44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技术</a:t>
              </a:r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层面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0">
            <a:off x="4101465" y="2021205"/>
            <a:ext cx="5909945" cy="833755"/>
            <a:chOff x="8047" y="7456"/>
            <a:chExt cx="4095" cy="1313"/>
          </a:xfrm>
        </p:grpSpPr>
        <p:sp>
          <p:nvSpPr>
            <p:cNvPr id="65" name="文本框 64"/>
            <p:cNvSpPr txBox="1"/>
            <p:nvPr/>
          </p:nvSpPr>
          <p:spPr>
            <a:xfrm>
              <a:off x="8047" y="7456"/>
              <a:ext cx="3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太阳能储存技术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047" y="7947"/>
              <a:ext cx="4095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此方面的研究内容包括有效的储能设备选择，如何将储能设备与光伏电池板和电网智能地融合等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0">
            <a:off x="4101465" y="2951480"/>
            <a:ext cx="5909945" cy="1035536"/>
            <a:chOff x="8047" y="7456"/>
            <a:chExt cx="4095" cy="1704"/>
          </a:xfrm>
        </p:grpSpPr>
        <p:sp>
          <p:nvSpPr>
            <p:cNvPr id="32" name="文本框 31"/>
            <p:cNvSpPr txBox="1"/>
            <p:nvPr/>
          </p:nvSpPr>
          <p:spPr>
            <a:xfrm>
              <a:off x="8047" y="7456"/>
              <a:ext cx="3778" cy="60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光伏建筑一体化技术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047" y="7947"/>
              <a:ext cx="4095" cy="12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产品</a:t>
              </a:r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包括光伏电池板的制作、太阳能的集热、能量转换、储存等研究，以及如何将这些技术有效地应用到建筑中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l"/>
              <a:endParaRPr lang="en-US" altLang="zh-CN" sz="1400" spc="140" dirty="0">
                <a:solidFill>
                  <a:schemeClr val="tx1"/>
                </a:solidFill>
                <a:uFillTx/>
                <a:latin typeface="Century Gothic" panose="020B0502020202020204" pitchFamily="34" charset="0"/>
                <a:ea typeface="+mj-ea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0">
            <a:off x="4101465" y="3883660"/>
            <a:ext cx="5909945" cy="833755"/>
            <a:chOff x="8047" y="7456"/>
            <a:chExt cx="4095" cy="1313"/>
          </a:xfrm>
        </p:grpSpPr>
        <p:sp>
          <p:nvSpPr>
            <p:cNvPr id="35" name="文本框 34"/>
            <p:cNvSpPr txBox="1"/>
            <p:nvPr/>
          </p:nvSpPr>
          <p:spPr>
            <a:xfrm>
              <a:off x="8047" y="7456"/>
              <a:ext cx="3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双向储能技术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47" y="7947"/>
              <a:ext cx="4095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将白天的太阳能电力储存，供晚上使用，同时也可以将晚上的电力储存，白天使用，从而实现电力资源的双向平衡和流转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0">
            <a:off x="4101465" y="4815840"/>
            <a:ext cx="5909945" cy="833755"/>
            <a:chOff x="8047" y="7456"/>
            <a:chExt cx="4095" cy="1313"/>
          </a:xfrm>
        </p:grpSpPr>
        <p:sp>
          <p:nvSpPr>
            <p:cNvPr id="38" name="文本框 37"/>
            <p:cNvSpPr txBox="1"/>
            <p:nvPr/>
          </p:nvSpPr>
          <p:spPr>
            <a:xfrm>
              <a:off x="8047" y="7456"/>
              <a:ext cx="3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智能化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047" y="7947"/>
              <a:ext cx="4095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1400" dirty="0">
                  <a:latin typeface="Century Gothic" panose="020B0502020202020204" pitchFamily="34" charset="0"/>
                  <a:ea typeface="+mj-ea"/>
                  <a:sym typeface="+mn-ea"/>
                </a:rPr>
                <a:t>智能化应用方面采用了先进的无线通讯技术，结合人工智能推荐算法等技术，实现储能系统的智能化管理和使用，提高能源利用率</a:t>
              </a:r>
              <a:endParaRPr sz="1400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Century Gothic" panose="020B0502020202020204" pitchFamily="3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Freeform 12"/>
          <p:cNvSpPr/>
          <p:nvPr/>
        </p:nvSpPr>
        <p:spPr bwMode="auto">
          <a:xfrm>
            <a:off x="2215515" y="2333625"/>
            <a:ext cx="3447415" cy="1240155"/>
          </a:xfrm>
          <a:custGeom>
            <a:avLst/>
            <a:gdLst>
              <a:gd name="T0" fmla="*/ 338 w 1031"/>
              <a:gd name="T1" fmla="*/ 318 h 318"/>
              <a:gd name="T2" fmla="*/ 371 w 1031"/>
              <a:gd name="T3" fmla="*/ 304 h 318"/>
              <a:gd name="T4" fmla="*/ 494 w 1031"/>
              <a:gd name="T5" fmla="*/ 184 h 318"/>
              <a:gd name="T6" fmla="*/ 533 w 1031"/>
              <a:gd name="T7" fmla="*/ 169 h 318"/>
              <a:gd name="T8" fmla="*/ 937 w 1031"/>
              <a:gd name="T9" fmla="*/ 166 h 318"/>
              <a:gd name="T10" fmla="*/ 948 w 1031"/>
              <a:gd name="T11" fmla="*/ 161 h 318"/>
              <a:gd name="T12" fmla="*/ 1028 w 1031"/>
              <a:gd name="T13" fmla="*/ 88 h 318"/>
              <a:gd name="T14" fmla="*/ 1028 w 1031"/>
              <a:gd name="T15" fmla="*/ 77 h 318"/>
              <a:gd name="T16" fmla="*/ 947 w 1031"/>
              <a:gd name="T17" fmla="*/ 5 h 318"/>
              <a:gd name="T18" fmla="*/ 936 w 1031"/>
              <a:gd name="T19" fmla="*/ 0 h 318"/>
              <a:gd name="T20" fmla="*/ 548 w 1031"/>
              <a:gd name="T21" fmla="*/ 3 h 318"/>
              <a:gd name="T22" fmla="*/ 478 w 1031"/>
              <a:gd name="T23" fmla="*/ 62 h 318"/>
              <a:gd name="T24" fmla="*/ 359 w 1031"/>
              <a:gd name="T25" fmla="*/ 271 h 318"/>
              <a:gd name="T26" fmla="*/ 331 w 1031"/>
              <a:gd name="T27" fmla="*/ 285 h 318"/>
              <a:gd name="T28" fmla="*/ 43 w 1031"/>
              <a:gd name="T29" fmla="*/ 283 h 318"/>
              <a:gd name="T30" fmla="*/ 0 w 1031"/>
              <a:gd name="T31" fmla="*/ 312 h 318"/>
              <a:gd name="T32" fmla="*/ 20 w 1031"/>
              <a:gd name="T33" fmla="*/ 317 h 318"/>
              <a:gd name="T34" fmla="*/ 338 w 1031"/>
              <a:gd name="T35" fmla="*/ 318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1" h="318">
                <a:moveTo>
                  <a:pt x="338" y="318"/>
                </a:moveTo>
                <a:cubicBezTo>
                  <a:pt x="356" y="318"/>
                  <a:pt x="366" y="309"/>
                  <a:pt x="371" y="304"/>
                </a:cubicBezTo>
                <a:cubicBezTo>
                  <a:pt x="401" y="275"/>
                  <a:pt x="494" y="184"/>
                  <a:pt x="494" y="184"/>
                </a:cubicBezTo>
                <a:cubicBezTo>
                  <a:pt x="503" y="177"/>
                  <a:pt x="515" y="169"/>
                  <a:pt x="533" y="169"/>
                </a:cubicBezTo>
                <a:cubicBezTo>
                  <a:pt x="557" y="169"/>
                  <a:pt x="937" y="166"/>
                  <a:pt x="937" y="166"/>
                </a:cubicBezTo>
                <a:cubicBezTo>
                  <a:pt x="941" y="166"/>
                  <a:pt x="945" y="164"/>
                  <a:pt x="948" y="161"/>
                </a:cubicBezTo>
                <a:cubicBezTo>
                  <a:pt x="1028" y="88"/>
                  <a:pt x="1028" y="88"/>
                  <a:pt x="1028" y="88"/>
                </a:cubicBezTo>
                <a:cubicBezTo>
                  <a:pt x="1031" y="85"/>
                  <a:pt x="1031" y="80"/>
                  <a:pt x="1028" y="77"/>
                </a:cubicBezTo>
                <a:cubicBezTo>
                  <a:pt x="947" y="5"/>
                  <a:pt x="947" y="5"/>
                  <a:pt x="947" y="5"/>
                </a:cubicBezTo>
                <a:cubicBezTo>
                  <a:pt x="944" y="2"/>
                  <a:pt x="940" y="0"/>
                  <a:pt x="936" y="0"/>
                </a:cubicBezTo>
                <a:cubicBezTo>
                  <a:pt x="936" y="0"/>
                  <a:pt x="565" y="3"/>
                  <a:pt x="548" y="3"/>
                </a:cubicBezTo>
                <a:cubicBezTo>
                  <a:pt x="514" y="3"/>
                  <a:pt x="492" y="35"/>
                  <a:pt x="478" y="62"/>
                </a:cubicBezTo>
                <a:cubicBezTo>
                  <a:pt x="462" y="95"/>
                  <a:pt x="384" y="228"/>
                  <a:pt x="359" y="271"/>
                </a:cubicBezTo>
                <a:cubicBezTo>
                  <a:pt x="351" y="284"/>
                  <a:pt x="336" y="285"/>
                  <a:pt x="331" y="285"/>
                </a:cubicBezTo>
                <a:cubicBezTo>
                  <a:pt x="327" y="285"/>
                  <a:pt x="65" y="283"/>
                  <a:pt x="43" y="283"/>
                </a:cubicBezTo>
                <a:cubicBezTo>
                  <a:pt x="0" y="312"/>
                  <a:pt x="0" y="312"/>
                  <a:pt x="0" y="312"/>
                </a:cubicBezTo>
                <a:cubicBezTo>
                  <a:pt x="20" y="317"/>
                  <a:pt x="20" y="317"/>
                  <a:pt x="20" y="317"/>
                </a:cubicBezTo>
                <a:cubicBezTo>
                  <a:pt x="45" y="316"/>
                  <a:pt x="337" y="318"/>
                  <a:pt x="338" y="318"/>
                </a:cubicBezTo>
                <a:close/>
              </a:path>
            </a:pathLst>
          </a:custGeom>
          <a:gradFill flip="none" rotWithShape="1">
            <a:gsLst>
              <a:gs pos="0">
                <a:srgbClr val="C4AC7C"/>
              </a:gs>
              <a:gs pos="100000">
                <a:srgbClr val="D4C39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algn="ctr"/>
            <a:endParaRPr lang="en-US" dirty="0" smtClean="0">
              <a:latin typeface="Impact" panose="020B0806030902050204" charset="0"/>
              <a:cs typeface="Impact" panose="020B0806030902050204" charset="0"/>
            </a:endParaRPr>
          </a:p>
          <a:p>
            <a:pPr algn="ctr"/>
            <a:endParaRPr lang="en-GB"/>
          </a:p>
        </p:txBody>
      </p:sp>
      <p:sp>
        <p:nvSpPr>
          <p:cNvPr id="25" name="Freeform 11"/>
          <p:cNvSpPr/>
          <p:nvPr/>
        </p:nvSpPr>
        <p:spPr bwMode="auto">
          <a:xfrm>
            <a:off x="2279650" y="3129280"/>
            <a:ext cx="3383915" cy="697865"/>
          </a:xfrm>
          <a:custGeom>
            <a:avLst/>
            <a:gdLst>
              <a:gd name="T0" fmla="*/ 489 w 1012"/>
              <a:gd name="T1" fmla="*/ 168 h 176"/>
              <a:gd name="T2" fmla="*/ 918 w 1012"/>
              <a:gd name="T3" fmla="*/ 166 h 176"/>
              <a:gd name="T4" fmla="*/ 929 w 1012"/>
              <a:gd name="T5" fmla="*/ 161 h 176"/>
              <a:gd name="T6" fmla="*/ 1009 w 1012"/>
              <a:gd name="T7" fmla="*/ 90 h 176"/>
              <a:gd name="T8" fmla="*/ 1009 w 1012"/>
              <a:gd name="T9" fmla="*/ 79 h 176"/>
              <a:gd name="T10" fmla="*/ 929 w 1012"/>
              <a:gd name="T11" fmla="*/ 5 h 176"/>
              <a:gd name="T12" fmla="*/ 917 w 1012"/>
              <a:gd name="T13" fmla="*/ 0 h 176"/>
              <a:gd name="T14" fmla="*/ 513 w 1012"/>
              <a:gd name="T15" fmla="*/ 2 h 176"/>
              <a:gd name="T16" fmla="*/ 477 w 1012"/>
              <a:gd name="T17" fmla="*/ 16 h 176"/>
              <a:gd name="T18" fmla="*/ 476 w 1012"/>
              <a:gd name="T19" fmla="*/ 17 h 176"/>
              <a:gd name="T20" fmla="*/ 351 w 1012"/>
              <a:gd name="T21" fmla="*/ 128 h 176"/>
              <a:gd name="T22" fmla="*/ 318 w 1012"/>
              <a:gd name="T23" fmla="*/ 140 h 176"/>
              <a:gd name="T24" fmla="*/ 314 w 1012"/>
              <a:gd name="T25" fmla="*/ 140 h 176"/>
              <a:gd name="T26" fmla="*/ 198 w 1012"/>
              <a:gd name="T27" fmla="*/ 138 h 176"/>
              <a:gd name="T28" fmla="*/ 0 w 1012"/>
              <a:gd name="T29" fmla="*/ 139 h 176"/>
              <a:gd name="T30" fmla="*/ 0 w 1012"/>
              <a:gd name="T31" fmla="*/ 175 h 176"/>
              <a:gd name="T32" fmla="*/ 366 w 1012"/>
              <a:gd name="T33" fmla="*/ 176 h 176"/>
              <a:gd name="T34" fmla="*/ 489 w 1012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12" h="176">
                <a:moveTo>
                  <a:pt x="489" y="168"/>
                </a:moveTo>
                <a:cubicBezTo>
                  <a:pt x="918" y="166"/>
                  <a:pt x="918" y="166"/>
                  <a:pt x="918" y="166"/>
                </a:cubicBezTo>
                <a:cubicBezTo>
                  <a:pt x="922" y="166"/>
                  <a:pt x="926" y="164"/>
                  <a:pt x="929" y="161"/>
                </a:cubicBezTo>
                <a:cubicBezTo>
                  <a:pt x="1009" y="90"/>
                  <a:pt x="1009" y="90"/>
                  <a:pt x="1009" y="90"/>
                </a:cubicBezTo>
                <a:cubicBezTo>
                  <a:pt x="1012" y="87"/>
                  <a:pt x="1012" y="82"/>
                  <a:pt x="1009" y="79"/>
                </a:cubicBezTo>
                <a:cubicBezTo>
                  <a:pt x="929" y="5"/>
                  <a:pt x="929" y="5"/>
                  <a:pt x="929" y="5"/>
                </a:cubicBezTo>
                <a:cubicBezTo>
                  <a:pt x="926" y="2"/>
                  <a:pt x="922" y="0"/>
                  <a:pt x="917" y="0"/>
                </a:cubicBezTo>
                <a:cubicBezTo>
                  <a:pt x="917" y="0"/>
                  <a:pt x="531" y="2"/>
                  <a:pt x="513" y="2"/>
                </a:cubicBezTo>
                <a:cubicBezTo>
                  <a:pt x="496" y="2"/>
                  <a:pt x="485" y="9"/>
                  <a:pt x="477" y="16"/>
                </a:cubicBezTo>
                <a:cubicBezTo>
                  <a:pt x="477" y="16"/>
                  <a:pt x="476" y="16"/>
                  <a:pt x="476" y="17"/>
                </a:cubicBezTo>
                <a:cubicBezTo>
                  <a:pt x="476" y="17"/>
                  <a:pt x="382" y="102"/>
                  <a:pt x="351" y="128"/>
                </a:cubicBezTo>
                <a:cubicBezTo>
                  <a:pt x="346" y="133"/>
                  <a:pt x="339" y="140"/>
                  <a:pt x="318" y="140"/>
                </a:cubicBezTo>
                <a:cubicBezTo>
                  <a:pt x="317" y="140"/>
                  <a:pt x="315" y="140"/>
                  <a:pt x="314" y="140"/>
                </a:cubicBezTo>
                <a:cubicBezTo>
                  <a:pt x="308" y="140"/>
                  <a:pt x="264" y="138"/>
                  <a:pt x="198" y="138"/>
                </a:cubicBezTo>
                <a:cubicBezTo>
                  <a:pt x="139" y="138"/>
                  <a:pt x="11" y="139"/>
                  <a:pt x="0" y="139"/>
                </a:cubicBezTo>
                <a:cubicBezTo>
                  <a:pt x="0" y="175"/>
                  <a:pt x="0" y="175"/>
                  <a:pt x="0" y="175"/>
                </a:cubicBezTo>
                <a:cubicBezTo>
                  <a:pt x="366" y="176"/>
                  <a:pt x="366" y="176"/>
                  <a:pt x="366" y="176"/>
                </a:cubicBezTo>
                <a:cubicBezTo>
                  <a:pt x="366" y="176"/>
                  <a:pt x="479" y="168"/>
                  <a:pt x="489" y="168"/>
                </a:cubicBezTo>
                <a:close/>
              </a:path>
            </a:pathLst>
          </a:custGeom>
          <a:gradFill flip="none" rotWithShape="1">
            <a:gsLst>
              <a:gs pos="0">
                <a:srgbClr val="E9BF62"/>
              </a:gs>
              <a:gs pos="100000">
                <a:srgbClr val="E4AF3E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GB"/>
          </a:p>
        </p:txBody>
      </p:sp>
      <p:sp>
        <p:nvSpPr>
          <p:cNvPr id="26" name="Freeform 9"/>
          <p:cNvSpPr/>
          <p:nvPr/>
        </p:nvSpPr>
        <p:spPr bwMode="auto">
          <a:xfrm>
            <a:off x="2279650" y="3879215"/>
            <a:ext cx="3383915" cy="697865"/>
          </a:xfrm>
          <a:custGeom>
            <a:avLst/>
            <a:gdLst>
              <a:gd name="T0" fmla="*/ 489 w 1012"/>
              <a:gd name="T1" fmla="*/ 8 h 176"/>
              <a:gd name="T2" fmla="*/ 918 w 1012"/>
              <a:gd name="T3" fmla="*/ 10 h 176"/>
              <a:gd name="T4" fmla="*/ 929 w 1012"/>
              <a:gd name="T5" fmla="*/ 15 h 176"/>
              <a:gd name="T6" fmla="*/ 1009 w 1012"/>
              <a:gd name="T7" fmla="*/ 86 h 176"/>
              <a:gd name="T8" fmla="*/ 1009 w 1012"/>
              <a:gd name="T9" fmla="*/ 97 h 176"/>
              <a:gd name="T10" fmla="*/ 929 w 1012"/>
              <a:gd name="T11" fmla="*/ 171 h 176"/>
              <a:gd name="T12" fmla="*/ 917 w 1012"/>
              <a:gd name="T13" fmla="*/ 176 h 176"/>
              <a:gd name="T14" fmla="*/ 513 w 1012"/>
              <a:gd name="T15" fmla="*/ 174 h 176"/>
              <a:gd name="T16" fmla="*/ 477 w 1012"/>
              <a:gd name="T17" fmla="*/ 161 h 176"/>
              <a:gd name="T18" fmla="*/ 476 w 1012"/>
              <a:gd name="T19" fmla="*/ 159 h 176"/>
              <a:gd name="T20" fmla="*/ 351 w 1012"/>
              <a:gd name="T21" fmla="*/ 48 h 176"/>
              <a:gd name="T22" fmla="*/ 318 w 1012"/>
              <a:gd name="T23" fmla="*/ 36 h 176"/>
              <a:gd name="T24" fmla="*/ 314 w 1012"/>
              <a:gd name="T25" fmla="*/ 36 h 176"/>
              <a:gd name="T26" fmla="*/ 198 w 1012"/>
              <a:gd name="T27" fmla="*/ 38 h 176"/>
              <a:gd name="T28" fmla="*/ 0 w 1012"/>
              <a:gd name="T29" fmla="*/ 38 h 176"/>
              <a:gd name="T30" fmla="*/ 0 w 1012"/>
              <a:gd name="T31" fmla="*/ 1 h 176"/>
              <a:gd name="T32" fmla="*/ 366 w 1012"/>
              <a:gd name="T33" fmla="*/ 0 h 176"/>
              <a:gd name="T34" fmla="*/ 489 w 1012"/>
              <a:gd name="T35" fmla="*/ 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12" h="176">
                <a:moveTo>
                  <a:pt x="489" y="8"/>
                </a:moveTo>
                <a:cubicBezTo>
                  <a:pt x="918" y="10"/>
                  <a:pt x="918" y="10"/>
                  <a:pt x="918" y="10"/>
                </a:cubicBezTo>
                <a:cubicBezTo>
                  <a:pt x="922" y="10"/>
                  <a:pt x="926" y="12"/>
                  <a:pt x="929" y="15"/>
                </a:cubicBezTo>
                <a:cubicBezTo>
                  <a:pt x="1009" y="86"/>
                  <a:pt x="1009" y="86"/>
                  <a:pt x="1009" y="86"/>
                </a:cubicBezTo>
                <a:cubicBezTo>
                  <a:pt x="1012" y="89"/>
                  <a:pt x="1012" y="94"/>
                  <a:pt x="1009" y="97"/>
                </a:cubicBezTo>
                <a:cubicBezTo>
                  <a:pt x="929" y="171"/>
                  <a:pt x="929" y="171"/>
                  <a:pt x="929" y="171"/>
                </a:cubicBezTo>
                <a:cubicBezTo>
                  <a:pt x="926" y="174"/>
                  <a:pt x="922" y="176"/>
                  <a:pt x="917" y="176"/>
                </a:cubicBezTo>
                <a:cubicBezTo>
                  <a:pt x="917" y="176"/>
                  <a:pt x="531" y="174"/>
                  <a:pt x="513" y="174"/>
                </a:cubicBezTo>
                <a:cubicBezTo>
                  <a:pt x="496" y="174"/>
                  <a:pt x="485" y="168"/>
                  <a:pt x="477" y="161"/>
                </a:cubicBezTo>
                <a:cubicBezTo>
                  <a:pt x="477" y="160"/>
                  <a:pt x="476" y="160"/>
                  <a:pt x="476" y="159"/>
                </a:cubicBezTo>
                <a:cubicBezTo>
                  <a:pt x="476" y="159"/>
                  <a:pt x="382" y="75"/>
                  <a:pt x="351" y="48"/>
                </a:cubicBezTo>
                <a:cubicBezTo>
                  <a:pt x="346" y="44"/>
                  <a:pt x="339" y="36"/>
                  <a:pt x="318" y="36"/>
                </a:cubicBezTo>
                <a:cubicBezTo>
                  <a:pt x="317" y="36"/>
                  <a:pt x="315" y="36"/>
                  <a:pt x="314" y="36"/>
                </a:cubicBezTo>
                <a:cubicBezTo>
                  <a:pt x="308" y="36"/>
                  <a:pt x="264" y="38"/>
                  <a:pt x="198" y="38"/>
                </a:cubicBezTo>
                <a:cubicBezTo>
                  <a:pt x="139" y="38"/>
                  <a:pt x="11" y="38"/>
                  <a:pt x="0" y="38"/>
                </a:cubicBezTo>
                <a:cubicBezTo>
                  <a:pt x="0" y="1"/>
                  <a:pt x="0" y="1"/>
                  <a:pt x="0" y="1"/>
                </a:cubicBezTo>
                <a:cubicBezTo>
                  <a:pt x="366" y="0"/>
                  <a:pt x="366" y="0"/>
                  <a:pt x="366" y="0"/>
                </a:cubicBezTo>
                <a:cubicBezTo>
                  <a:pt x="366" y="0"/>
                  <a:pt x="479" y="8"/>
                  <a:pt x="489" y="8"/>
                </a:cubicBezTo>
                <a:close/>
              </a:path>
            </a:pathLst>
          </a:custGeom>
          <a:gradFill flip="none" rotWithShape="1">
            <a:gsLst>
              <a:gs pos="0">
                <a:srgbClr val="57A1BB"/>
              </a:gs>
              <a:gs pos="100000">
                <a:srgbClr val="4693AC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GB"/>
          </a:p>
        </p:txBody>
      </p:sp>
      <p:sp>
        <p:nvSpPr>
          <p:cNvPr id="27" name="Freeform 10"/>
          <p:cNvSpPr/>
          <p:nvPr/>
        </p:nvSpPr>
        <p:spPr bwMode="auto">
          <a:xfrm>
            <a:off x="2205355" y="4096385"/>
            <a:ext cx="3447415" cy="1259840"/>
          </a:xfrm>
          <a:custGeom>
            <a:avLst/>
            <a:gdLst>
              <a:gd name="T0" fmla="*/ 338 w 1031"/>
              <a:gd name="T1" fmla="*/ 0 h 318"/>
              <a:gd name="T2" fmla="*/ 371 w 1031"/>
              <a:gd name="T3" fmla="*/ 14 h 318"/>
              <a:gd name="T4" fmla="*/ 494 w 1031"/>
              <a:gd name="T5" fmla="*/ 134 h 318"/>
              <a:gd name="T6" fmla="*/ 533 w 1031"/>
              <a:gd name="T7" fmla="*/ 149 h 318"/>
              <a:gd name="T8" fmla="*/ 937 w 1031"/>
              <a:gd name="T9" fmla="*/ 152 h 318"/>
              <a:gd name="T10" fmla="*/ 948 w 1031"/>
              <a:gd name="T11" fmla="*/ 157 h 318"/>
              <a:gd name="T12" fmla="*/ 1028 w 1031"/>
              <a:gd name="T13" fmla="*/ 230 h 318"/>
              <a:gd name="T14" fmla="*/ 1028 w 1031"/>
              <a:gd name="T15" fmla="*/ 241 h 318"/>
              <a:gd name="T16" fmla="*/ 947 w 1031"/>
              <a:gd name="T17" fmla="*/ 313 h 318"/>
              <a:gd name="T18" fmla="*/ 936 w 1031"/>
              <a:gd name="T19" fmla="*/ 318 h 318"/>
              <a:gd name="T20" fmla="*/ 548 w 1031"/>
              <a:gd name="T21" fmla="*/ 315 h 318"/>
              <a:gd name="T22" fmla="*/ 478 w 1031"/>
              <a:gd name="T23" fmla="*/ 256 h 318"/>
              <a:gd name="T24" fmla="*/ 359 w 1031"/>
              <a:gd name="T25" fmla="*/ 48 h 318"/>
              <a:gd name="T26" fmla="*/ 331 w 1031"/>
              <a:gd name="T27" fmla="*/ 34 h 318"/>
              <a:gd name="T28" fmla="*/ 43 w 1031"/>
              <a:gd name="T29" fmla="*/ 35 h 318"/>
              <a:gd name="T30" fmla="*/ 0 w 1031"/>
              <a:gd name="T31" fmla="*/ 6 h 318"/>
              <a:gd name="T32" fmla="*/ 20 w 1031"/>
              <a:gd name="T33" fmla="*/ 2 h 318"/>
              <a:gd name="T34" fmla="*/ 338 w 1031"/>
              <a:gd name="T35" fmla="*/ 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1" h="318">
                <a:moveTo>
                  <a:pt x="338" y="0"/>
                </a:moveTo>
                <a:cubicBezTo>
                  <a:pt x="356" y="0"/>
                  <a:pt x="366" y="9"/>
                  <a:pt x="371" y="14"/>
                </a:cubicBezTo>
                <a:cubicBezTo>
                  <a:pt x="401" y="43"/>
                  <a:pt x="494" y="134"/>
                  <a:pt x="494" y="134"/>
                </a:cubicBezTo>
                <a:cubicBezTo>
                  <a:pt x="503" y="141"/>
                  <a:pt x="515" y="149"/>
                  <a:pt x="533" y="149"/>
                </a:cubicBezTo>
                <a:cubicBezTo>
                  <a:pt x="557" y="149"/>
                  <a:pt x="937" y="152"/>
                  <a:pt x="937" y="152"/>
                </a:cubicBezTo>
                <a:cubicBezTo>
                  <a:pt x="941" y="152"/>
                  <a:pt x="945" y="154"/>
                  <a:pt x="948" y="157"/>
                </a:cubicBezTo>
                <a:cubicBezTo>
                  <a:pt x="1028" y="230"/>
                  <a:pt x="1028" y="230"/>
                  <a:pt x="1028" y="230"/>
                </a:cubicBezTo>
                <a:cubicBezTo>
                  <a:pt x="1031" y="233"/>
                  <a:pt x="1031" y="238"/>
                  <a:pt x="1028" y="241"/>
                </a:cubicBezTo>
                <a:cubicBezTo>
                  <a:pt x="947" y="313"/>
                  <a:pt x="947" y="313"/>
                  <a:pt x="947" y="313"/>
                </a:cubicBezTo>
                <a:cubicBezTo>
                  <a:pt x="944" y="317"/>
                  <a:pt x="940" y="318"/>
                  <a:pt x="936" y="318"/>
                </a:cubicBezTo>
                <a:cubicBezTo>
                  <a:pt x="936" y="318"/>
                  <a:pt x="565" y="315"/>
                  <a:pt x="548" y="315"/>
                </a:cubicBezTo>
                <a:cubicBezTo>
                  <a:pt x="514" y="315"/>
                  <a:pt x="492" y="284"/>
                  <a:pt x="478" y="256"/>
                </a:cubicBezTo>
                <a:cubicBezTo>
                  <a:pt x="462" y="223"/>
                  <a:pt x="384" y="91"/>
                  <a:pt x="359" y="48"/>
                </a:cubicBezTo>
                <a:cubicBezTo>
                  <a:pt x="351" y="34"/>
                  <a:pt x="336" y="34"/>
                  <a:pt x="331" y="34"/>
                </a:cubicBezTo>
                <a:cubicBezTo>
                  <a:pt x="327" y="34"/>
                  <a:pt x="65" y="35"/>
                  <a:pt x="43" y="35"/>
                </a:cubicBezTo>
                <a:cubicBezTo>
                  <a:pt x="0" y="6"/>
                  <a:pt x="0" y="6"/>
                  <a:pt x="0" y="6"/>
                </a:cubicBezTo>
                <a:cubicBezTo>
                  <a:pt x="20" y="2"/>
                  <a:pt x="20" y="2"/>
                  <a:pt x="20" y="2"/>
                </a:cubicBezTo>
                <a:cubicBezTo>
                  <a:pt x="45" y="2"/>
                  <a:pt x="337" y="0"/>
                  <a:pt x="338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485766"/>
              </a:gs>
              <a:gs pos="100000">
                <a:srgbClr val="35404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GB"/>
          </a:p>
        </p:txBody>
      </p:sp>
      <p:sp>
        <p:nvSpPr>
          <p:cNvPr id="22" name="Freeform 29"/>
          <p:cNvSpPr/>
          <p:nvPr/>
        </p:nvSpPr>
        <p:spPr bwMode="auto">
          <a:xfrm>
            <a:off x="808355" y="2867660"/>
            <a:ext cx="1934210" cy="1954530"/>
          </a:xfrm>
          <a:custGeom>
            <a:avLst/>
            <a:gdLst>
              <a:gd name="T0" fmla="*/ 406 w 494"/>
              <a:gd name="T1" fmla="*/ 88 h 493"/>
              <a:gd name="T2" fmla="*/ 406 w 494"/>
              <a:gd name="T3" fmla="*/ 406 h 493"/>
              <a:gd name="T4" fmla="*/ 88 w 494"/>
              <a:gd name="T5" fmla="*/ 406 h 493"/>
              <a:gd name="T6" fmla="*/ 88 w 494"/>
              <a:gd name="T7" fmla="*/ 88 h 493"/>
              <a:gd name="T8" fmla="*/ 406 w 494"/>
              <a:gd name="T9" fmla="*/ 88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4" h="493">
                <a:moveTo>
                  <a:pt x="406" y="88"/>
                </a:moveTo>
                <a:cubicBezTo>
                  <a:pt x="494" y="175"/>
                  <a:pt x="494" y="318"/>
                  <a:pt x="406" y="406"/>
                </a:cubicBezTo>
                <a:cubicBezTo>
                  <a:pt x="318" y="493"/>
                  <a:pt x="176" y="493"/>
                  <a:pt x="88" y="406"/>
                </a:cubicBezTo>
                <a:cubicBezTo>
                  <a:pt x="0" y="318"/>
                  <a:pt x="0" y="175"/>
                  <a:pt x="88" y="88"/>
                </a:cubicBezTo>
                <a:cubicBezTo>
                  <a:pt x="176" y="0"/>
                  <a:pt x="318" y="0"/>
                  <a:pt x="406" y="88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GB"/>
          </a:p>
        </p:txBody>
      </p:sp>
      <p:grpSp>
        <p:nvGrpSpPr>
          <p:cNvPr id="64" name="组合 63"/>
          <p:cNvGrpSpPr/>
          <p:nvPr/>
        </p:nvGrpSpPr>
        <p:grpSpPr>
          <a:xfrm rot="0">
            <a:off x="5765165" y="2110105"/>
            <a:ext cx="5046980" cy="833755"/>
            <a:chOff x="8047" y="7456"/>
            <a:chExt cx="4095" cy="1313"/>
          </a:xfrm>
        </p:grpSpPr>
        <p:sp>
          <p:nvSpPr>
            <p:cNvPr id="65" name="文本框 64"/>
            <p:cNvSpPr txBox="1"/>
            <p:nvPr/>
          </p:nvSpPr>
          <p:spPr>
            <a:xfrm>
              <a:off x="8047" y="7456"/>
              <a:ext cx="3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高效、可靠、环保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047" y="7947"/>
              <a:ext cx="4095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SunSaver-储能银行能够将太阳能转化为电能来进行储存，避免了燃烧化石燃料形成的废气和温室气体的排放，更加环保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0">
            <a:off x="5765165" y="2993390"/>
            <a:ext cx="5046980" cy="833755"/>
            <a:chOff x="8047" y="7456"/>
            <a:chExt cx="4095" cy="1313"/>
          </a:xfrm>
        </p:grpSpPr>
        <p:sp>
          <p:nvSpPr>
            <p:cNvPr id="6" name="文本框 5"/>
            <p:cNvSpPr txBox="1"/>
            <p:nvPr/>
          </p:nvSpPr>
          <p:spPr>
            <a:xfrm>
              <a:off x="8047" y="7456"/>
              <a:ext cx="3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双向储能技术的高适配性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047" y="7947"/>
              <a:ext cx="4095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在电能不足时，可以通过</a:t>
              </a:r>
              <a:r>
                <a:rPr lang="en-US" altLang="zh-CN" sz="1400" dirty="0">
                  <a:latin typeface="Century Gothic" panose="020B0502020202020204" pitchFamily="34" charset="0"/>
                  <a:ea typeface="+mj-ea"/>
                  <a:sym typeface="+mn-ea"/>
                </a:rPr>
                <a:t>SunSaver-储能银行</a:t>
              </a:r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将储存起来的电能输出，因此，该技术更加适用于电力需求有波动的场合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0">
            <a:off x="5765165" y="3924300"/>
            <a:ext cx="5046980" cy="833755"/>
            <a:chOff x="8047" y="7456"/>
            <a:chExt cx="4095" cy="1313"/>
          </a:xfrm>
        </p:grpSpPr>
        <p:sp>
          <p:nvSpPr>
            <p:cNvPr id="9" name="文本框 8"/>
            <p:cNvSpPr txBox="1"/>
            <p:nvPr/>
          </p:nvSpPr>
          <p:spPr>
            <a:xfrm>
              <a:off x="8047" y="7456"/>
              <a:ext cx="3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精细化管理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047" y="7947"/>
              <a:ext cx="4095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从</a:t>
              </a:r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数据</a:t>
              </a:r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监测、</a:t>
              </a:r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采集和分析</a:t>
              </a:r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、产品监督和管理三个方面进行精细化管理</a:t>
              </a:r>
              <a:endParaRPr lang="zh-CN" alt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0">
            <a:off x="5765165" y="4806315"/>
            <a:ext cx="5046980" cy="833755"/>
            <a:chOff x="8047" y="7456"/>
            <a:chExt cx="4095" cy="1313"/>
          </a:xfrm>
        </p:grpSpPr>
        <p:sp>
          <p:nvSpPr>
            <p:cNvPr id="12" name="文本框 11"/>
            <p:cNvSpPr txBox="1"/>
            <p:nvPr/>
          </p:nvSpPr>
          <p:spPr>
            <a:xfrm>
              <a:off x="8047" y="7456"/>
              <a:ext cx="3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高度可定制化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047" y="7947"/>
              <a:ext cx="4095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可以根据客户的不同需求进行可个性化的设计，能够满足不同客户的需求而实现更好的节能和环保效果</a:t>
              </a:r>
              <a:endParaRPr lang="zh-CN" alt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sym typeface="+mn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22935" y="770890"/>
            <a:ext cx="3478530" cy="521970"/>
            <a:chOff x="981" y="1214"/>
            <a:chExt cx="5478" cy="822"/>
          </a:xfrm>
        </p:grpSpPr>
        <p:grpSp>
          <p:nvGrpSpPr>
            <p:cNvPr id="63" name="组合 62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/>
            <p:cNvSpPr txBox="1"/>
            <p:nvPr/>
          </p:nvSpPr>
          <p:spPr>
            <a:xfrm>
              <a:off x="2024" y="1214"/>
              <a:ext cx="44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竞品优势</a:t>
              </a:r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分析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pic>
        <p:nvPicPr>
          <p:cNvPr id="18" name="图片 17" descr="2028801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96997" y="3425190"/>
            <a:ext cx="756000" cy="756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58970" y="2413000"/>
            <a:ext cx="517525" cy="53086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en-US" sz="2400" dirty="0" smtClean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01</a:t>
            </a:r>
            <a:endParaRPr lang="en-US" sz="2400" dirty="0" smtClean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endParaRPr lang="en-US" altLang="en-US" sz="2400" dirty="0" smtClean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458970" y="3209290"/>
            <a:ext cx="517525" cy="53086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en-US" sz="2400" dirty="0" smtClean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02</a:t>
            </a:r>
            <a:endParaRPr lang="en-US" sz="2400" dirty="0" smtClean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endParaRPr lang="en-US" altLang="en-US" sz="2400" dirty="0" smtClean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4458970" y="4005580"/>
            <a:ext cx="517525" cy="53086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en-US" sz="2400" dirty="0" smtClean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03</a:t>
            </a:r>
            <a:endParaRPr lang="en-US" sz="2400" dirty="0" smtClean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endParaRPr lang="en-US" altLang="en-US" sz="2400" dirty="0" smtClean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4458970" y="4801870"/>
            <a:ext cx="517525" cy="53086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en-US" sz="2400" dirty="0" smtClean="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04</a:t>
            </a:r>
            <a:endParaRPr lang="en-US" sz="2400" dirty="0" smtClean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l"/>
            <a:endParaRPr lang="en-US" altLang="en-US" sz="2400" dirty="0" smtClean="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-2054225" y="0"/>
            <a:ext cx="15537815" cy="6858000"/>
            <a:chOff x="-3235" y="0"/>
            <a:chExt cx="24469" cy="108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E9E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12473" y="1272"/>
              <a:ext cx="7999" cy="5454"/>
            </a:xfrm>
            <a:prstGeom prst="triangle">
              <a:avLst>
                <a:gd name="adj" fmla="val 52262"/>
              </a:avLst>
            </a:prstGeom>
            <a:solidFill>
              <a:srgbClr val="E9B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2280000">
              <a:off x="-3235" y="4699"/>
              <a:ext cx="18062" cy="5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62" h="5102">
                  <a:moveTo>
                    <a:pt x="520" y="0"/>
                  </a:moveTo>
                  <a:lnTo>
                    <a:pt x="18062" y="0"/>
                  </a:lnTo>
                  <a:lnTo>
                    <a:pt x="11531" y="5102"/>
                  </a:lnTo>
                  <a:lnTo>
                    <a:pt x="3669" y="5102"/>
                  </a:lnTo>
                  <a:lnTo>
                    <a:pt x="0" y="40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57A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280000">
              <a:off x="-24" y="1985"/>
              <a:ext cx="21259" cy="51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59" h="5100">
                  <a:moveTo>
                    <a:pt x="6528" y="0"/>
                  </a:moveTo>
                  <a:lnTo>
                    <a:pt x="19544" y="0"/>
                  </a:lnTo>
                  <a:lnTo>
                    <a:pt x="21259" y="2196"/>
                  </a:lnTo>
                  <a:lnTo>
                    <a:pt x="17542" y="5100"/>
                  </a:lnTo>
                  <a:lnTo>
                    <a:pt x="0" y="5100"/>
                  </a:lnTo>
                  <a:lnTo>
                    <a:pt x="6528" y="0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91280" y="1078230"/>
            <a:ext cx="4680655" cy="4680655"/>
            <a:chOff x="6077" y="1715"/>
            <a:chExt cx="7371" cy="7371"/>
          </a:xfrm>
        </p:grpSpPr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6077" y="1715"/>
              <a:ext cx="7371" cy="7371"/>
              <a:chOff x="6189" y="1910"/>
              <a:chExt cx="7143" cy="7143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6189" y="1910"/>
                <a:ext cx="7143" cy="7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755" y="3161"/>
                <a:ext cx="1962" cy="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no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8000" b="1">
                    <a:solidFill>
                      <a:srgbClr val="485766">
                        <a:alpha val="80000"/>
                      </a:srgbClr>
                    </a:solidFill>
                    <a:sym typeface="+mn-ea"/>
                  </a:rPr>
                  <a:t>05</a:t>
                </a:r>
                <a:endParaRPr lang="en-US" altLang="zh-CN" sz="8000" b="1" dirty="0">
                  <a:solidFill>
                    <a:srgbClr val="485766">
                      <a:alpha val="80000"/>
                    </a:srgbClr>
                  </a:solidFill>
                  <a:sym typeface="+mn-ea"/>
                </a:endParaRPr>
              </a:p>
            </p:txBody>
          </p:sp>
          <p:sp>
            <p:nvSpPr>
              <p:cNvPr id="6" name="椭圆 5"/>
              <p:cNvSpPr>
                <a:spLocks noChangeAspect="1"/>
              </p:cNvSpPr>
              <p:nvPr/>
            </p:nvSpPr>
            <p:spPr>
              <a:xfrm>
                <a:off x="6389" y="2130"/>
                <a:ext cx="6746" cy="6746"/>
              </a:xfrm>
              <a:prstGeom prst="ellipse">
                <a:avLst/>
              </a:prstGeom>
              <a:noFill/>
              <a:ln>
                <a:solidFill>
                  <a:srgbClr val="57A1BB">
                    <a:alpha val="51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8961" y="4994"/>
              <a:ext cx="1600" cy="0"/>
            </a:xfrm>
            <a:prstGeom prst="line">
              <a:avLst/>
            </a:prstGeom>
            <a:ln w="38100">
              <a:solidFill>
                <a:srgbClr val="57A1BB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rot="0">
            <a:off x="4568190" y="3296920"/>
            <a:ext cx="3304159" cy="928370"/>
            <a:chOff x="8047" y="7456"/>
            <a:chExt cx="3778" cy="1462"/>
          </a:xfrm>
        </p:grpSpPr>
        <p:sp>
          <p:nvSpPr>
            <p:cNvPr id="21" name="文本框 20"/>
            <p:cNvSpPr txBox="1"/>
            <p:nvPr/>
          </p:nvSpPr>
          <p:spPr>
            <a:xfrm>
              <a:off x="8047" y="7456"/>
              <a:ext cx="3778" cy="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市场分析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430" y="8484"/>
              <a:ext cx="3010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endParaRPr lang="en-US" altLang="zh-CN" sz="12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6545" y="246380"/>
            <a:ext cx="2027555" cy="755015"/>
            <a:chOff x="467" y="388"/>
            <a:chExt cx="3193" cy="1189"/>
          </a:xfrm>
        </p:grpSpPr>
        <p:pic>
          <p:nvPicPr>
            <p:cNvPr id="24" name="图片 23" descr="44510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467" y="388"/>
              <a:ext cx="1077" cy="1077"/>
            </a:xfrm>
            <a:prstGeom prst="rect">
              <a:avLst/>
            </a:prstGeom>
          </p:spPr>
        </p:pic>
        <p:sp>
          <p:nvSpPr>
            <p:cNvPr id="25" name="矩形 24"/>
            <p:cNvSpPr/>
            <p:nvPr>
              <p:custDataLst>
                <p:tags r:id="rId3"/>
              </p:custDataLst>
            </p:nvPr>
          </p:nvSpPr>
          <p:spPr>
            <a:xfrm>
              <a:off x="1544" y="702"/>
              <a:ext cx="2116" cy="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US" altLang="zh-CN" sz="2000" b="1"/>
                <a:t>COMPANY</a:t>
              </a:r>
              <a:endParaRPr lang="en-US" altLang="zh-CN" sz="1600"/>
            </a:p>
          </p:txBody>
        </p:sp>
      </p:grp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919480" y="246380"/>
            <a:ext cx="1344295" cy="44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1400"/>
              <a:t>光伏</a:t>
            </a:r>
            <a:r>
              <a:rPr lang="zh-CN" altLang="en-US" sz="1400"/>
              <a:t>储能</a:t>
            </a:r>
            <a:endParaRPr lang="zh-CN" altLang="en-US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0" name="组合 79"/>
          <p:cNvGrpSpPr/>
          <p:nvPr/>
        </p:nvGrpSpPr>
        <p:grpSpPr>
          <a:xfrm>
            <a:off x="635635" y="770890"/>
            <a:ext cx="3478530" cy="521970"/>
            <a:chOff x="981" y="1214"/>
            <a:chExt cx="5478" cy="822"/>
          </a:xfrm>
        </p:grpSpPr>
        <p:grpSp>
          <p:nvGrpSpPr>
            <p:cNvPr id="81" name="组合 80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82" name="直接连接符 8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文本框 84"/>
            <p:cNvSpPr txBox="1"/>
            <p:nvPr>
              <p:custDataLst>
                <p:tags r:id="rId4"/>
              </p:custDataLst>
            </p:nvPr>
          </p:nvSpPr>
          <p:spPr>
            <a:xfrm>
              <a:off x="2024" y="1214"/>
              <a:ext cx="44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数据分析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sp>
        <p:nvSpPr>
          <p:cNvPr id="11" name="Rectangle 10"/>
          <p:cNvSpPr/>
          <p:nvPr>
            <p:custDataLst>
              <p:tags r:id="rId5"/>
            </p:custDataLst>
          </p:nvPr>
        </p:nvSpPr>
        <p:spPr>
          <a:xfrm>
            <a:off x="3148330" y="5280025"/>
            <a:ext cx="5895975" cy="893445"/>
          </a:xfrm>
          <a:prstGeom prst="rect">
            <a:avLst/>
          </a:prstGeom>
          <a:solidFill>
            <a:srgbClr val="E9BF6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 descr="36589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1540" y="5427980"/>
            <a:ext cx="530860" cy="61214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114165" y="5427980"/>
            <a:ext cx="4656455" cy="6127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1600">
                <a:sym typeface="+mn-ea"/>
              </a:rPr>
              <a:t>由数据分析可知近年来储能系统使用量大幅增长，SunSaver-储能银行市场呈现出较大的潜力和前景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0"/>
          <a:stretch>
            <a:fillRect/>
          </a:stretch>
        </p:blipFill>
        <p:spPr>
          <a:xfrm>
            <a:off x="635635" y="1500505"/>
            <a:ext cx="6322060" cy="3572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" descr="d737479c249ff414f071aa3dadf0f4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57695" y="1500505"/>
            <a:ext cx="4706620" cy="35159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" name="图片 142" descr="365892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61755" y="3122930"/>
            <a:ext cx="561975" cy="612140"/>
          </a:xfrm>
          <a:prstGeom prst="rect">
            <a:avLst/>
          </a:prstGeom>
        </p:spPr>
      </p:pic>
      <p:pic>
        <p:nvPicPr>
          <p:cNvPr id="5" name="图片 4" descr="2028727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0" y="3122930"/>
            <a:ext cx="612000" cy="612000"/>
          </a:xfrm>
          <a:prstGeom prst="rect">
            <a:avLst/>
          </a:prstGeom>
        </p:spPr>
      </p:pic>
      <p:pic>
        <p:nvPicPr>
          <p:cNvPr id="7" name="图片 6" descr="2028799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6095" y="4585335"/>
            <a:ext cx="612000" cy="612000"/>
          </a:xfrm>
          <a:prstGeom prst="rect">
            <a:avLst/>
          </a:prstGeom>
        </p:spPr>
      </p:pic>
      <p:pic>
        <p:nvPicPr>
          <p:cNvPr id="8" name="图片 7" descr="365892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1590" y="3199130"/>
            <a:ext cx="514350" cy="612140"/>
          </a:xfrm>
          <a:prstGeom prst="rect">
            <a:avLst/>
          </a:prstGeom>
        </p:spPr>
      </p:pic>
      <p:pic>
        <p:nvPicPr>
          <p:cNvPr id="9" name="图片 8" descr="2028727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3800" y="2176780"/>
            <a:ext cx="612000" cy="612000"/>
          </a:xfrm>
          <a:prstGeom prst="rect">
            <a:avLst/>
          </a:prstGeom>
        </p:spPr>
      </p:pic>
      <p:pic>
        <p:nvPicPr>
          <p:cNvPr id="10" name="图片 9" descr="20289030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3800" y="5067935"/>
            <a:ext cx="612000" cy="612000"/>
          </a:xfrm>
          <a:prstGeom prst="rect">
            <a:avLst/>
          </a:prstGeom>
        </p:spPr>
      </p:pic>
      <p:pic>
        <p:nvPicPr>
          <p:cNvPr id="11" name="图片 10" descr="2028799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3800" y="4128135"/>
            <a:ext cx="612000" cy="612000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 rot="0">
            <a:off x="1944866" y="2202180"/>
            <a:ext cx="5125859" cy="586740"/>
            <a:chOff x="7983" y="7433"/>
            <a:chExt cx="4159" cy="924"/>
          </a:xfrm>
        </p:grpSpPr>
        <p:sp>
          <p:nvSpPr>
            <p:cNvPr id="12" name="文本框 11"/>
            <p:cNvSpPr txBox="1"/>
            <p:nvPr/>
          </p:nvSpPr>
          <p:spPr>
            <a:xfrm>
              <a:off x="7983" y="7433"/>
              <a:ext cx="3778" cy="5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储能技术成本不断降低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047" y="7947"/>
              <a:ext cx="4095" cy="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endParaRPr sz="1100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rot="0">
            <a:off x="1957705" y="3175635"/>
            <a:ext cx="5046980" cy="795020"/>
            <a:chOff x="8047" y="7517"/>
            <a:chExt cx="4095" cy="1252"/>
          </a:xfrm>
        </p:grpSpPr>
        <p:sp>
          <p:nvSpPr>
            <p:cNvPr id="15" name="文本框 14"/>
            <p:cNvSpPr txBox="1"/>
            <p:nvPr/>
          </p:nvSpPr>
          <p:spPr>
            <a:xfrm>
              <a:off x="8047" y="7517"/>
              <a:ext cx="3778" cy="5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国家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政策支持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047" y="7947"/>
              <a:ext cx="4095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sz="1400" spc="140">
                  <a:uFillTx/>
                  <a:latin typeface="+mn-ea"/>
                  <a:sym typeface="+mn-ea"/>
                </a:rPr>
                <a:t>在能源转型方面政策提供了重要的推动力</a:t>
              </a:r>
              <a:endParaRPr lang="zh-CN" sz="1400" spc="140">
                <a:solidFill>
                  <a:schemeClr val="tx1"/>
                </a:solidFill>
                <a:uFillTx/>
                <a:latin typeface="+mn-ea"/>
                <a:sym typeface="+mn-ea"/>
              </a:endParaRPr>
            </a:p>
            <a:p>
              <a:pPr algn="l"/>
              <a:endParaRPr sz="1400" spc="140">
                <a:solidFill>
                  <a:schemeClr val="tx1"/>
                </a:solidFill>
                <a:uFillTx/>
                <a:latin typeface="+mn-ea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1945380" y="4095115"/>
            <a:ext cx="5059305" cy="631190"/>
            <a:chOff x="8037" y="7436"/>
            <a:chExt cx="4105" cy="994"/>
          </a:xfrm>
        </p:grpSpPr>
        <p:sp>
          <p:nvSpPr>
            <p:cNvPr id="18" name="文本框 17"/>
            <p:cNvSpPr txBox="1"/>
            <p:nvPr/>
          </p:nvSpPr>
          <p:spPr>
            <a:xfrm>
              <a:off x="8037" y="7436"/>
              <a:ext cx="3778" cy="5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技术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创新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047" y="7947"/>
              <a:ext cx="4095" cy="4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endParaRPr lang="zh-CN" sz="1400" spc="140">
                <a:solidFill>
                  <a:schemeClr val="tx1"/>
                </a:solidFill>
                <a:uFillTx/>
                <a:latin typeface="+mn-ea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45380" y="5014595"/>
            <a:ext cx="5059305" cy="631190"/>
            <a:chOff x="8037" y="7436"/>
            <a:chExt cx="4105" cy="994"/>
          </a:xfrm>
        </p:grpSpPr>
        <p:sp>
          <p:nvSpPr>
            <p:cNvPr id="29" name="文本框 28"/>
            <p:cNvSpPr txBox="1"/>
            <p:nvPr/>
          </p:nvSpPr>
          <p:spPr>
            <a:xfrm>
              <a:off x="8037" y="7436"/>
              <a:ext cx="3778" cy="5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市场需求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日渐增加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047" y="7947"/>
              <a:ext cx="4095" cy="4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各个行业</a:t>
              </a:r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领域的光伏产品需求量不断增加</a:t>
              </a:r>
              <a:endParaRPr lang="zh-CN" alt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35635" y="770890"/>
            <a:ext cx="3478530" cy="521970"/>
            <a:chOff x="981" y="1214"/>
            <a:chExt cx="5478" cy="822"/>
          </a:xfrm>
        </p:grpSpPr>
        <p:grpSp>
          <p:nvGrpSpPr>
            <p:cNvPr id="81" name="组合 80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文本框 84"/>
            <p:cNvSpPr txBox="1"/>
            <p:nvPr/>
          </p:nvSpPr>
          <p:spPr>
            <a:xfrm>
              <a:off x="2024" y="1214"/>
              <a:ext cx="44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已有产业化条件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1957705" y="2477770"/>
            <a:ext cx="423926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sz="1400" spc="140">
                <a:latin typeface="+mn-ea"/>
                <a:sym typeface="+mn-ea"/>
              </a:rPr>
              <a:t>目前大规模储能系统的成本已经降至每千瓦时</a:t>
            </a:r>
            <a:r>
              <a:rPr lang="en-US" altLang="zh-CN" sz="1400" spc="140">
                <a:latin typeface="+mn-ea"/>
                <a:sym typeface="+mn-ea"/>
              </a:rPr>
              <a:t>100</a:t>
            </a:r>
            <a:r>
              <a:rPr lang="zh-CN" altLang="en-US" sz="1400" spc="140">
                <a:latin typeface="+mn-ea"/>
                <a:sym typeface="+mn-ea"/>
              </a:rPr>
              <a:t>美金左右，符合商业化门槛</a:t>
            </a:r>
            <a:r>
              <a:rPr sz="1400" spc="140">
                <a:latin typeface="+mn-ea"/>
                <a:sym typeface="+mn-ea"/>
              </a:rPr>
              <a:t> </a:t>
            </a:r>
            <a:endParaRPr sz="1400" spc="140">
              <a:latin typeface="+mn-ea"/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6"/>
          <a:stretch>
            <a:fillRect/>
          </a:stretch>
        </p:blipFill>
        <p:spPr>
          <a:xfrm>
            <a:off x="6196965" y="2616200"/>
            <a:ext cx="5299075" cy="3295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-2054225" y="20955"/>
            <a:ext cx="15537180" cy="6858000"/>
            <a:chOff x="-3235" y="0"/>
            <a:chExt cx="24468" cy="10800"/>
          </a:xfrm>
        </p:grpSpPr>
        <p:grpSp>
          <p:nvGrpSpPr>
            <p:cNvPr id="16" name="组合 15"/>
            <p:cNvGrpSpPr/>
            <p:nvPr/>
          </p:nvGrpSpPr>
          <p:grpSpPr>
            <a:xfrm>
              <a:off x="-3235" y="0"/>
              <a:ext cx="24469" cy="10800"/>
              <a:chOff x="-3235" y="0"/>
              <a:chExt cx="24469" cy="10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0" y="0"/>
                <a:ext cx="19200" cy="10800"/>
              </a:xfrm>
              <a:prstGeom prst="rect">
                <a:avLst/>
              </a:prstGeom>
              <a:solidFill>
                <a:srgbClr val="E9E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16200000">
                <a:off x="12473" y="1272"/>
                <a:ext cx="7999" cy="5454"/>
              </a:xfrm>
              <a:prstGeom prst="triangle">
                <a:avLst>
                  <a:gd name="adj" fmla="val 52262"/>
                </a:avLst>
              </a:prstGeom>
              <a:solidFill>
                <a:srgbClr val="E9BF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 rot="2280000">
                <a:off x="-3235" y="4699"/>
                <a:ext cx="18062" cy="5102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062" h="5102">
                    <a:moveTo>
                      <a:pt x="520" y="0"/>
                    </a:moveTo>
                    <a:lnTo>
                      <a:pt x="18062" y="0"/>
                    </a:lnTo>
                    <a:lnTo>
                      <a:pt x="11531" y="5102"/>
                    </a:lnTo>
                    <a:lnTo>
                      <a:pt x="3669" y="5102"/>
                    </a:lnTo>
                    <a:lnTo>
                      <a:pt x="0" y="406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57A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rot="2280000">
                <a:off x="-24" y="1985"/>
                <a:ext cx="21259" cy="510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259" h="5100">
                    <a:moveTo>
                      <a:pt x="6528" y="0"/>
                    </a:moveTo>
                    <a:lnTo>
                      <a:pt x="19544" y="0"/>
                    </a:lnTo>
                    <a:lnTo>
                      <a:pt x="21259" y="2196"/>
                    </a:lnTo>
                    <a:lnTo>
                      <a:pt x="17542" y="5100"/>
                    </a:lnTo>
                    <a:lnTo>
                      <a:pt x="0" y="5100"/>
                    </a:lnTo>
                    <a:lnTo>
                      <a:pt x="6528" y="0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560" y="490"/>
              <a:ext cx="18080" cy="9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228018" y="332105"/>
            <a:ext cx="9544622" cy="6245225"/>
            <a:chOff x="8972" y="-37"/>
            <a:chExt cx="16619" cy="10874"/>
          </a:xfrm>
        </p:grpSpPr>
        <p:sp>
          <p:nvSpPr>
            <p:cNvPr id="9" name="Oval 8"/>
            <p:cNvSpPr/>
            <p:nvPr/>
          </p:nvSpPr>
          <p:spPr bwMode="auto">
            <a:xfrm>
              <a:off x="14717" y="-37"/>
              <a:ext cx="10874" cy="10874"/>
            </a:xfrm>
            <a:prstGeom prst="ellipse">
              <a:avLst/>
            </a:prstGeom>
            <a:noFill/>
            <a:ln w="6350">
              <a:solidFill>
                <a:schemeClr val="tx1">
                  <a:alpha val="20000"/>
                </a:schemeClr>
              </a:solidFill>
            </a:ln>
          </p:spPr>
          <p:txBody>
            <a:bodyPr lIns="0" tIns="0" rIns="0" bIns="0" rtlCol="0" anchor="ctr"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4717" y="2214"/>
              <a:ext cx="1440" cy="1440"/>
            </a:xfrm>
            <a:prstGeom prst="ellipse">
              <a:avLst/>
            </a:prstGeom>
            <a:solidFill>
              <a:srgbClr val="E9BF62"/>
            </a:solidFill>
            <a:ln w="12700">
              <a:noFill/>
            </a:ln>
          </p:spPr>
          <p:txBody>
            <a:bodyPr lIns="0" tIns="0" rIns="0" bIns="0"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3997" y="4680"/>
              <a:ext cx="1440" cy="1440"/>
            </a:xfrm>
            <a:prstGeom prst="ellipse">
              <a:avLst/>
            </a:prstGeom>
            <a:solidFill>
              <a:srgbClr val="57A1BB"/>
            </a:solidFill>
            <a:ln w="12700">
              <a:noFill/>
            </a:ln>
          </p:spPr>
          <p:txBody>
            <a:bodyPr lIns="0" tIns="0" rIns="0" bIns="0" rtlCol="0" anchor="ctr"/>
            <a:p>
              <a:pPr algn="ctr"/>
              <a:endParaRPr lang="en-US"/>
            </a:p>
          </p:txBody>
        </p:sp>
        <p:sp>
          <p:nvSpPr>
            <p:cNvPr id="5" name="Oval 14"/>
            <p:cNvSpPr/>
            <p:nvPr/>
          </p:nvSpPr>
          <p:spPr bwMode="auto">
            <a:xfrm>
              <a:off x="14717" y="7146"/>
              <a:ext cx="1440" cy="1440"/>
            </a:xfrm>
            <a:prstGeom prst="ellipse">
              <a:avLst/>
            </a:prstGeom>
            <a:solidFill>
              <a:srgbClr val="485766"/>
            </a:solidFill>
            <a:ln w="12700">
              <a:noFill/>
            </a:ln>
          </p:spPr>
          <p:txBody>
            <a:bodyPr lIns="0" tIns="0" rIns="0" bIns="0" rtlCol="0" anchor="ctr"/>
            <a:p>
              <a:pPr algn="ctr"/>
              <a:endParaRPr lang="en-US"/>
            </a:p>
          </p:txBody>
        </p:sp>
        <p:sp>
          <p:nvSpPr>
            <p:cNvPr id="31" name="Shape 3624"/>
            <p:cNvSpPr/>
            <p:nvPr/>
          </p:nvSpPr>
          <p:spPr>
            <a:xfrm>
              <a:off x="14394" y="5030"/>
              <a:ext cx="647" cy="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p>
              <a:endParaRPr>
                <a:solidFill>
                  <a:prstClr val="black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 rot="0">
              <a:off x="10099" y="2214"/>
              <a:ext cx="4295" cy="1610"/>
              <a:chOff x="8290" y="7456"/>
              <a:chExt cx="3778" cy="161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8290" y="7456"/>
                <a:ext cx="3778" cy="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r"/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绿色建筑市场</a:t>
                </a:r>
                <a:endPara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8290" y="8115"/>
                <a:ext cx="3698" cy="95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r"/>
                <a:r>
                  <a:rPr lang="en-US" altLang="zh-CN" sz="1600" dirty="0">
                    <a:solidFill>
                      <a:schemeClr val="tx1"/>
                    </a:solidFill>
                    <a:latin typeface="Century Gothic" panose="020B0502020202020204" pitchFamily="34" charset="0"/>
                    <a:ea typeface="+mj-ea"/>
                  </a:rPr>
                  <a:t>满足绿色建筑领域对清洁、可再生能源的需求</a:t>
                </a:r>
                <a:endParaRPr lang="en-US" altLang="zh-CN" sz="1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rot="0">
              <a:off x="8972" y="4680"/>
              <a:ext cx="4755" cy="1747"/>
              <a:chOff x="7885" y="7456"/>
              <a:chExt cx="4183" cy="1747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8290" y="7456"/>
                <a:ext cx="3778" cy="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r"/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电力市场</a:t>
                </a:r>
                <a:endPara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885" y="8131"/>
                <a:ext cx="4183" cy="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r"/>
                <a:r>
                  <a:rPr lang="en-US" altLang="zh-CN" sz="1400" dirty="0">
                    <a:solidFill>
                      <a:schemeClr val="tx1"/>
                    </a:solidFill>
                    <a:latin typeface="Century Gothic" panose="020B0502020202020204" pitchFamily="34" charset="0"/>
                    <a:ea typeface="+mj-ea"/>
                  </a:rPr>
                  <a:t>在稳定电力系统负荷、优化电力供需关系等方面发挥重要作用</a:t>
                </a:r>
                <a:endPara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0">
              <a:off x="9111" y="7302"/>
              <a:ext cx="5367" cy="984"/>
              <a:chOff x="7421" y="7456"/>
              <a:chExt cx="4721" cy="984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8290" y="7456"/>
                <a:ext cx="3778" cy="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r"/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智能家居市场</a:t>
                </a:r>
                <a:endPara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421" y="7987"/>
                <a:ext cx="4721" cy="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algn="r"/>
                <a:endPara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622935" y="770890"/>
            <a:ext cx="3478530" cy="521970"/>
            <a:chOff x="981" y="1214"/>
            <a:chExt cx="5478" cy="822"/>
          </a:xfrm>
        </p:grpSpPr>
        <p:grpSp>
          <p:nvGrpSpPr>
            <p:cNvPr id="63" name="组合 62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/>
            <p:cNvSpPr txBox="1"/>
            <p:nvPr/>
          </p:nvSpPr>
          <p:spPr>
            <a:xfrm>
              <a:off x="2024" y="1214"/>
              <a:ext cx="44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市场定位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pic>
        <p:nvPicPr>
          <p:cNvPr id="147" name="图片 146" descr="2154034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03310" y="1791970"/>
            <a:ext cx="468000" cy="468000"/>
          </a:xfrm>
          <a:prstGeom prst="rect">
            <a:avLst/>
          </a:prstGeom>
        </p:spPr>
      </p:pic>
      <p:pic>
        <p:nvPicPr>
          <p:cNvPr id="146" name="图片 145" descr="2154033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7115" y="4618990"/>
            <a:ext cx="504000" cy="5040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530850" y="4958715"/>
            <a:ext cx="275844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r"/>
            <a:r>
              <a:rPr lang="en-US" altLang="zh-CN" sz="1400" dirty="0">
                <a:latin typeface="Century Gothic" panose="020B0502020202020204" pitchFamily="34" charset="0"/>
                <a:ea typeface="+mj-ea"/>
              </a:rPr>
              <a:t>为智能家居系统提供稳定可靠的电力保障</a:t>
            </a:r>
            <a:endParaRPr lang="en-US" altLang="zh-CN" sz="1400" dirty="0"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6"/>
          <a:stretch>
            <a:fillRect/>
          </a:stretch>
        </p:blipFill>
        <p:spPr>
          <a:xfrm>
            <a:off x="622935" y="1495425"/>
            <a:ext cx="2457450" cy="245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7"/>
          <a:stretch>
            <a:fillRect/>
          </a:stretch>
        </p:blipFill>
        <p:spPr>
          <a:xfrm>
            <a:off x="3400425" y="1791970"/>
            <a:ext cx="1524000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8"/>
          <a:stretch>
            <a:fillRect/>
          </a:stretch>
        </p:blipFill>
        <p:spPr>
          <a:xfrm>
            <a:off x="1898650" y="3613785"/>
            <a:ext cx="3030220" cy="26073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-2054225" y="0"/>
            <a:ext cx="15537815" cy="6858000"/>
            <a:chOff x="-3235" y="0"/>
            <a:chExt cx="24469" cy="108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E9E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12473" y="1272"/>
              <a:ext cx="7999" cy="5454"/>
            </a:xfrm>
            <a:prstGeom prst="triangle">
              <a:avLst>
                <a:gd name="adj" fmla="val 52262"/>
              </a:avLst>
            </a:prstGeom>
            <a:solidFill>
              <a:srgbClr val="E9B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2280000">
              <a:off x="-3235" y="4699"/>
              <a:ext cx="18062" cy="5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62" h="5102">
                  <a:moveTo>
                    <a:pt x="520" y="0"/>
                  </a:moveTo>
                  <a:lnTo>
                    <a:pt x="18062" y="0"/>
                  </a:lnTo>
                  <a:lnTo>
                    <a:pt x="11531" y="5102"/>
                  </a:lnTo>
                  <a:lnTo>
                    <a:pt x="3669" y="5102"/>
                  </a:lnTo>
                  <a:lnTo>
                    <a:pt x="0" y="40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57A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280000">
              <a:off x="-24" y="1985"/>
              <a:ext cx="21259" cy="51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59" h="5100">
                  <a:moveTo>
                    <a:pt x="6528" y="0"/>
                  </a:moveTo>
                  <a:lnTo>
                    <a:pt x="19544" y="0"/>
                  </a:lnTo>
                  <a:lnTo>
                    <a:pt x="21259" y="2196"/>
                  </a:lnTo>
                  <a:lnTo>
                    <a:pt x="17542" y="5100"/>
                  </a:lnTo>
                  <a:lnTo>
                    <a:pt x="0" y="5100"/>
                  </a:lnTo>
                  <a:lnTo>
                    <a:pt x="6528" y="0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91280" y="1078230"/>
            <a:ext cx="4680655" cy="4680655"/>
            <a:chOff x="6077" y="1715"/>
            <a:chExt cx="7371" cy="7371"/>
          </a:xfrm>
        </p:grpSpPr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6077" y="1715"/>
              <a:ext cx="7371" cy="7371"/>
              <a:chOff x="6189" y="1910"/>
              <a:chExt cx="7143" cy="7143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6189" y="1910"/>
                <a:ext cx="7143" cy="7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755" y="3161"/>
                <a:ext cx="1962" cy="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no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8000" b="1">
                    <a:solidFill>
                      <a:srgbClr val="485766">
                        <a:alpha val="80000"/>
                      </a:srgbClr>
                    </a:solidFill>
                    <a:sym typeface="+mn-ea"/>
                  </a:rPr>
                  <a:t>06</a:t>
                </a:r>
                <a:endParaRPr lang="en-US" altLang="zh-CN" sz="8000" b="1" dirty="0">
                  <a:solidFill>
                    <a:srgbClr val="485766">
                      <a:alpha val="80000"/>
                    </a:srgbClr>
                  </a:solidFill>
                  <a:sym typeface="+mn-ea"/>
                </a:endParaRPr>
              </a:p>
            </p:txBody>
          </p:sp>
          <p:sp>
            <p:nvSpPr>
              <p:cNvPr id="6" name="椭圆 5"/>
              <p:cNvSpPr>
                <a:spLocks noChangeAspect="1"/>
              </p:cNvSpPr>
              <p:nvPr/>
            </p:nvSpPr>
            <p:spPr>
              <a:xfrm>
                <a:off x="6389" y="2130"/>
                <a:ext cx="6746" cy="6746"/>
              </a:xfrm>
              <a:prstGeom prst="ellipse">
                <a:avLst/>
              </a:prstGeom>
              <a:noFill/>
              <a:ln>
                <a:solidFill>
                  <a:srgbClr val="57A1BB">
                    <a:alpha val="51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8961" y="4994"/>
              <a:ext cx="1600" cy="0"/>
            </a:xfrm>
            <a:prstGeom prst="line">
              <a:avLst/>
            </a:prstGeom>
            <a:ln w="38100">
              <a:solidFill>
                <a:srgbClr val="57A1BB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rot="0">
            <a:off x="4568190" y="3296920"/>
            <a:ext cx="3304159" cy="928370"/>
            <a:chOff x="8047" y="7456"/>
            <a:chExt cx="3778" cy="1462"/>
          </a:xfrm>
        </p:grpSpPr>
        <p:sp>
          <p:nvSpPr>
            <p:cNvPr id="21" name="文本框 20"/>
            <p:cNvSpPr txBox="1"/>
            <p:nvPr/>
          </p:nvSpPr>
          <p:spPr>
            <a:xfrm>
              <a:off x="8047" y="7456"/>
              <a:ext cx="3778" cy="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营销</a:t>
              </a:r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策略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430" y="8484"/>
              <a:ext cx="3010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endParaRPr lang="en-US" altLang="zh-CN" sz="12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6545" y="246380"/>
            <a:ext cx="2027555" cy="755015"/>
            <a:chOff x="467" y="388"/>
            <a:chExt cx="3193" cy="1189"/>
          </a:xfrm>
        </p:grpSpPr>
        <p:pic>
          <p:nvPicPr>
            <p:cNvPr id="24" name="图片 23" descr="44510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467" y="388"/>
              <a:ext cx="1077" cy="1077"/>
            </a:xfrm>
            <a:prstGeom prst="rect">
              <a:avLst/>
            </a:prstGeom>
          </p:spPr>
        </p:pic>
        <p:sp>
          <p:nvSpPr>
            <p:cNvPr id="25" name="矩形 24"/>
            <p:cNvSpPr/>
            <p:nvPr>
              <p:custDataLst>
                <p:tags r:id="rId3"/>
              </p:custDataLst>
            </p:nvPr>
          </p:nvSpPr>
          <p:spPr>
            <a:xfrm>
              <a:off x="1544" y="702"/>
              <a:ext cx="2116" cy="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US" altLang="zh-CN" sz="2000" b="1"/>
                <a:t>COMPANY</a:t>
              </a:r>
              <a:endParaRPr lang="en-US" altLang="zh-CN" sz="1600"/>
            </a:p>
          </p:txBody>
        </p:sp>
      </p:grp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919480" y="246380"/>
            <a:ext cx="1344295" cy="44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1400"/>
              <a:t>光伏</a:t>
            </a:r>
            <a:r>
              <a:rPr lang="zh-CN" altLang="en-US" sz="1400"/>
              <a:t>储能</a:t>
            </a:r>
            <a:endParaRPr lang="zh-CN" altLang="en-US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Freeform 10"/>
          <p:cNvSpPr/>
          <p:nvPr/>
        </p:nvSpPr>
        <p:spPr bwMode="auto">
          <a:xfrm>
            <a:off x="6732270" y="2745105"/>
            <a:ext cx="1238885" cy="1254760"/>
          </a:xfrm>
          <a:custGeom>
            <a:avLst/>
            <a:gdLst>
              <a:gd name="T0" fmla="*/ 0 w 545"/>
              <a:gd name="T1" fmla="*/ 0 h 552"/>
              <a:gd name="T2" fmla="*/ 256 w 545"/>
              <a:gd name="T3" fmla="*/ 552 h 552"/>
              <a:gd name="T4" fmla="*/ 545 w 545"/>
              <a:gd name="T5" fmla="*/ 552 h 552"/>
              <a:gd name="T6" fmla="*/ 301 w 545"/>
              <a:gd name="T7" fmla="*/ 0 h 552"/>
              <a:gd name="T8" fmla="*/ 0 w 545"/>
              <a:gd name="T9" fmla="*/ 0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5" h="552">
                <a:moveTo>
                  <a:pt x="0" y="0"/>
                </a:moveTo>
                <a:lnTo>
                  <a:pt x="256" y="552"/>
                </a:lnTo>
                <a:lnTo>
                  <a:pt x="545" y="552"/>
                </a:lnTo>
                <a:lnTo>
                  <a:pt x="301" y="0"/>
                </a:lnTo>
                <a:lnTo>
                  <a:pt x="0" y="0"/>
                </a:lnTo>
                <a:close/>
              </a:path>
            </a:pathLst>
          </a:custGeom>
          <a:solidFill>
            <a:srgbClr val="4693AC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0" name="Freeform 8"/>
          <p:cNvSpPr/>
          <p:nvPr/>
        </p:nvSpPr>
        <p:spPr bwMode="auto">
          <a:xfrm>
            <a:off x="5488940" y="3133725"/>
            <a:ext cx="1216025" cy="1270635"/>
          </a:xfrm>
          <a:custGeom>
            <a:avLst/>
            <a:gdLst>
              <a:gd name="T0" fmla="*/ 0 w 535"/>
              <a:gd name="T1" fmla="*/ 0 h 559"/>
              <a:gd name="T2" fmla="*/ 246 w 535"/>
              <a:gd name="T3" fmla="*/ 559 h 559"/>
              <a:gd name="T4" fmla="*/ 535 w 535"/>
              <a:gd name="T5" fmla="*/ 559 h 559"/>
              <a:gd name="T6" fmla="*/ 296 w 535"/>
              <a:gd name="T7" fmla="*/ 0 h 559"/>
              <a:gd name="T8" fmla="*/ 0 w 535"/>
              <a:gd name="T9" fmla="*/ 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5" h="559">
                <a:moveTo>
                  <a:pt x="0" y="0"/>
                </a:moveTo>
                <a:lnTo>
                  <a:pt x="246" y="559"/>
                </a:lnTo>
                <a:lnTo>
                  <a:pt x="535" y="559"/>
                </a:lnTo>
                <a:lnTo>
                  <a:pt x="296" y="0"/>
                </a:lnTo>
                <a:lnTo>
                  <a:pt x="0" y="0"/>
                </a:lnTo>
                <a:close/>
              </a:path>
            </a:pathLst>
          </a:custGeom>
          <a:solidFill>
            <a:srgbClr val="E4AF3E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8" name="Freeform 6"/>
          <p:cNvSpPr/>
          <p:nvPr/>
        </p:nvSpPr>
        <p:spPr bwMode="auto">
          <a:xfrm>
            <a:off x="4230370" y="3563620"/>
            <a:ext cx="1204595" cy="1250315"/>
          </a:xfrm>
          <a:custGeom>
            <a:avLst/>
            <a:gdLst>
              <a:gd name="T0" fmla="*/ 0 w 530"/>
              <a:gd name="T1" fmla="*/ 0 h 550"/>
              <a:gd name="T2" fmla="*/ 289 w 530"/>
              <a:gd name="T3" fmla="*/ 0 h 550"/>
              <a:gd name="T4" fmla="*/ 530 w 530"/>
              <a:gd name="T5" fmla="*/ 550 h 550"/>
              <a:gd name="T6" fmla="*/ 241 w 530"/>
              <a:gd name="T7" fmla="*/ 550 h 550"/>
              <a:gd name="T8" fmla="*/ 0 w 530"/>
              <a:gd name="T9" fmla="*/ 0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0" h="550">
                <a:moveTo>
                  <a:pt x="0" y="0"/>
                </a:moveTo>
                <a:lnTo>
                  <a:pt x="289" y="0"/>
                </a:lnTo>
                <a:lnTo>
                  <a:pt x="530" y="550"/>
                </a:lnTo>
                <a:lnTo>
                  <a:pt x="241" y="550"/>
                </a:lnTo>
                <a:lnTo>
                  <a:pt x="0" y="0"/>
                </a:lnTo>
                <a:close/>
              </a:path>
            </a:pathLst>
          </a:custGeom>
          <a:solidFill>
            <a:srgbClr val="C4AC7C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7" name="Freeform 5"/>
          <p:cNvSpPr/>
          <p:nvPr/>
        </p:nvSpPr>
        <p:spPr bwMode="auto">
          <a:xfrm>
            <a:off x="2771140" y="3563620"/>
            <a:ext cx="2115820" cy="2002155"/>
          </a:xfrm>
          <a:custGeom>
            <a:avLst/>
            <a:gdLst>
              <a:gd name="T0" fmla="*/ 0 w 931"/>
              <a:gd name="T1" fmla="*/ 1055 h 1055"/>
              <a:gd name="T2" fmla="*/ 642 w 931"/>
              <a:gd name="T3" fmla="*/ 0 h 1055"/>
              <a:gd name="T4" fmla="*/ 931 w 931"/>
              <a:gd name="T5" fmla="*/ 0 h 1055"/>
              <a:gd name="T6" fmla="*/ 294 w 931"/>
              <a:gd name="T7" fmla="*/ 1055 h 1055"/>
              <a:gd name="T8" fmla="*/ 0 w 931"/>
              <a:gd name="T9" fmla="*/ 1055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1" h="1055">
                <a:moveTo>
                  <a:pt x="0" y="1055"/>
                </a:moveTo>
                <a:lnTo>
                  <a:pt x="642" y="0"/>
                </a:lnTo>
                <a:lnTo>
                  <a:pt x="931" y="0"/>
                </a:lnTo>
                <a:lnTo>
                  <a:pt x="294" y="1055"/>
                </a:lnTo>
                <a:lnTo>
                  <a:pt x="0" y="1055"/>
                </a:lnTo>
                <a:close/>
              </a:path>
            </a:pathLst>
          </a:custGeom>
          <a:solidFill>
            <a:srgbClr val="D4C39F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9" name="Freeform 7"/>
          <p:cNvSpPr/>
          <p:nvPr/>
        </p:nvSpPr>
        <p:spPr bwMode="auto">
          <a:xfrm>
            <a:off x="4777740" y="3133725"/>
            <a:ext cx="1384300" cy="1679575"/>
          </a:xfrm>
          <a:custGeom>
            <a:avLst/>
            <a:gdLst>
              <a:gd name="T0" fmla="*/ 0 w 609"/>
              <a:gd name="T1" fmla="*/ 739 h 739"/>
              <a:gd name="T2" fmla="*/ 313 w 609"/>
              <a:gd name="T3" fmla="*/ 0 h 739"/>
              <a:gd name="T4" fmla="*/ 609 w 609"/>
              <a:gd name="T5" fmla="*/ 0 h 739"/>
              <a:gd name="T6" fmla="*/ 289 w 609"/>
              <a:gd name="T7" fmla="*/ 739 h 739"/>
              <a:gd name="T8" fmla="*/ 0 w 609"/>
              <a:gd name="T9" fmla="*/ 739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9" h="739">
                <a:moveTo>
                  <a:pt x="0" y="739"/>
                </a:moveTo>
                <a:lnTo>
                  <a:pt x="313" y="0"/>
                </a:lnTo>
                <a:lnTo>
                  <a:pt x="609" y="0"/>
                </a:lnTo>
                <a:lnTo>
                  <a:pt x="289" y="739"/>
                </a:lnTo>
                <a:lnTo>
                  <a:pt x="0" y="739"/>
                </a:lnTo>
                <a:close/>
              </a:path>
            </a:pathLst>
          </a:custGeom>
          <a:solidFill>
            <a:srgbClr val="E9BF62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1" name="Freeform 9"/>
          <p:cNvSpPr/>
          <p:nvPr/>
        </p:nvSpPr>
        <p:spPr bwMode="auto">
          <a:xfrm>
            <a:off x="6048375" y="2745105"/>
            <a:ext cx="1368425" cy="1659255"/>
          </a:xfrm>
          <a:custGeom>
            <a:avLst/>
            <a:gdLst>
              <a:gd name="T0" fmla="*/ 0 w 602"/>
              <a:gd name="T1" fmla="*/ 730 h 730"/>
              <a:gd name="T2" fmla="*/ 289 w 602"/>
              <a:gd name="T3" fmla="*/ 730 h 730"/>
              <a:gd name="T4" fmla="*/ 602 w 602"/>
              <a:gd name="T5" fmla="*/ 0 h 730"/>
              <a:gd name="T6" fmla="*/ 301 w 602"/>
              <a:gd name="T7" fmla="*/ 0 h 730"/>
              <a:gd name="T8" fmla="*/ 0 w 602"/>
              <a:gd name="T9" fmla="*/ 730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2" h="730">
                <a:moveTo>
                  <a:pt x="0" y="730"/>
                </a:moveTo>
                <a:lnTo>
                  <a:pt x="289" y="730"/>
                </a:lnTo>
                <a:lnTo>
                  <a:pt x="602" y="0"/>
                </a:lnTo>
                <a:lnTo>
                  <a:pt x="301" y="0"/>
                </a:lnTo>
                <a:lnTo>
                  <a:pt x="0" y="730"/>
                </a:lnTo>
                <a:close/>
              </a:path>
            </a:pathLst>
          </a:custGeom>
          <a:solidFill>
            <a:srgbClr val="57A1BB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3" name="Freeform 11"/>
          <p:cNvSpPr/>
          <p:nvPr/>
        </p:nvSpPr>
        <p:spPr bwMode="auto">
          <a:xfrm>
            <a:off x="7313930" y="1388745"/>
            <a:ext cx="1899920" cy="2611120"/>
          </a:xfrm>
          <a:custGeom>
            <a:avLst/>
            <a:gdLst>
              <a:gd name="T0" fmla="*/ 403 w 836"/>
              <a:gd name="T1" fmla="*/ 317 h 1149"/>
              <a:gd name="T2" fmla="*/ 263 w 836"/>
              <a:gd name="T3" fmla="*/ 317 h 1149"/>
              <a:gd name="T4" fmla="*/ 673 w 836"/>
              <a:gd name="T5" fmla="*/ 0 h 1149"/>
              <a:gd name="T6" fmla="*/ 836 w 836"/>
              <a:gd name="T7" fmla="*/ 317 h 1149"/>
              <a:gd name="T8" fmla="*/ 699 w 836"/>
              <a:gd name="T9" fmla="*/ 317 h 1149"/>
              <a:gd name="T10" fmla="*/ 289 w 836"/>
              <a:gd name="T11" fmla="*/ 1149 h 1149"/>
              <a:gd name="T12" fmla="*/ 0 w 836"/>
              <a:gd name="T13" fmla="*/ 1149 h 1149"/>
              <a:gd name="T14" fmla="*/ 403 w 836"/>
              <a:gd name="T15" fmla="*/ 317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6" h="1149">
                <a:moveTo>
                  <a:pt x="403" y="317"/>
                </a:moveTo>
                <a:lnTo>
                  <a:pt x="263" y="317"/>
                </a:lnTo>
                <a:lnTo>
                  <a:pt x="673" y="0"/>
                </a:lnTo>
                <a:lnTo>
                  <a:pt x="836" y="317"/>
                </a:lnTo>
                <a:lnTo>
                  <a:pt x="699" y="317"/>
                </a:lnTo>
                <a:lnTo>
                  <a:pt x="289" y="1149"/>
                </a:lnTo>
                <a:lnTo>
                  <a:pt x="0" y="1149"/>
                </a:lnTo>
                <a:lnTo>
                  <a:pt x="403" y="317"/>
                </a:lnTo>
                <a:close/>
              </a:path>
            </a:pathLst>
          </a:custGeom>
          <a:solidFill>
            <a:srgbClr val="485766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61790" y="3655060"/>
            <a:ext cx="414020" cy="414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charset="0"/>
                <a:cs typeface="Impact" panose="020B0806030902050204" charset="0"/>
              </a:rPr>
              <a:t>1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998085" y="4318635"/>
            <a:ext cx="414020" cy="414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charset="0"/>
                <a:cs typeface="Impact" panose="020B0806030902050204" charset="0"/>
              </a:rPr>
              <a:t>2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748145" y="2818765"/>
            <a:ext cx="414020" cy="414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charset="0"/>
                <a:cs typeface="Impact" panose="020B0806030902050204" charset="0"/>
              </a:rPr>
              <a:t>3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550150" y="3508375"/>
            <a:ext cx="414020" cy="414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charset="0"/>
                <a:cs typeface="Impact" panose="020B0806030902050204" charset="0"/>
              </a:rPr>
              <a:t>4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599565" y="3551555"/>
            <a:ext cx="328739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265170" y="2743835"/>
            <a:ext cx="414655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773295" y="4812665"/>
            <a:ext cx="319468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308850" y="4013200"/>
            <a:ext cx="319468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 rot="0">
            <a:off x="1464310" y="3209925"/>
            <a:ext cx="2639959" cy="948055"/>
            <a:chOff x="8047" y="7436"/>
            <a:chExt cx="2142" cy="1493"/>
          </a:xfrm>
        </p:grpSpPr>
        <p:sp>
          <p:nvSpPr>
            <p:cNvPr id="3" name="文本框 2"/>
            <p:cNvSpPr txBox="1"/>
            <p:nvPr/>
          </p:nvSpPr>
          <p:spPr>
            <a:xfrm>
              <a:off x="8162" y="7436"/>
              <a:ext cx="2027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市场开发阶段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47" y="8107"/>
              <a:ext cx="2117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285750" indent="-285750" algn="l">
                <a:buSzPct val="70000"/>
                <a:buFont typeface="Wingdings" panose="05000000000000000000" charset="0"/>
                <a:buChar char="l"/>
              </a:pPr>
              <a:r>
                <a:rPr lang="en-US" altLang="zh-CN" sz="1400" spc="140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ea typeface="+mj-ea"/>
                  <a:sym typeface="+mn-ea"/>
                </a:rPr>
                <a:t>建立品牌形象</a:t>
              </a:r>
              <a:endParaRPr lang="en-US" altLang="zh-CN" sz="14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  <a:p>
              <a:pPr marL="285750" indent="-285750" algn="l">
                <a:buSzPct val="70000"/>
                <a:buFont typeface="Wingdings" panose="05000000000000000000" charset="0"/>
                <a:buChar char="l"/>
              </a:pPr>
              <a:r>
                <a:rPr lang="en-US" altLang="zh-CN" sz="1400" spc="140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ea typeface="+mj-ea"/>
                  <a:sym typeface="+mn-ea"/>
                </a:rPr>
                <a:t>宣传优势</a:t>
              </a:r>
              <a:endParaRPr lang="en-US" altLang="zh-CN" sz="14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0">
            <a:off x="3134995" y="2384425"/>
            <a:ext cx="2628867" cy="935355"/>
            <a:chOff x="8047" y="7456"/>
            <a:chExt cx="2133" cy="1473"/>
          </a:xfrm>
        </p:grpSpPr>
        <p:sp>
          <p:nvSpPr>
            <p:cNvPr id="6" name="文本框 5"/>
            <p:cNvSpPr txBox="1"/>
            <p:nvPr/>
          </p:nvSpPr>
          <p:spPr>
            <a:xfrm>
              <a:off x="8153" y="7456"/>
              <a:ext cx="2027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市场成熟阶段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047" y="8107"/>
              <a:ext cx="2117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285750" indent="-285750" algn="l">
                <a:buSzPct val="70000"/>
                <a:buFont typeface="Wingdings" panose="05000000000000000000" charset="0"/>
                <a:buChar char="l"/>
              </a:pPr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sym typeface="+mn-ea"/>
                </a:rPr>
                <a:t>教育市场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sym typeface="+mn-ea"/>
              </a:endParaRPr>
            </a:p>
            <a:p>
              <a:pPr marL="285750" indent="-285750" algn="l">
                <a:buSzPct val="70000"/>
                <a:buFont typeface="Wingdings" panose="05000000000000000000" charset="0"/>
                <a:buChar char="l"/>
              </a:pPr>
              <a:r>
                <a:rPr lang="zh-CN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提供个性化服务</a:t>
              </a:r>
              <a:endParaRPr lang="zh-CN" sz="1400" spc="140">
                <a:solidFill>
                  <a:schemeClr val="tx1"/>
                </a:solidFill>
                <a:uFillTx/>
                <a:latin typeface="+mn-ea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rot="0">
            <a:off x="5501005" y="4458970"/>
            <a:ext cx="2609147" cy="944245"/>
            <a:chOff x="8047" y="7442"/>
            <a:chExt cx="2117" cy="1487"/>
          </a:xfrm>
        </p:grpSpPr>
        <p:sp>
          <p:nvSpPr>
            <p:cNvPr id="23" name="文本框 22"/>
            <p:cNvSpPr txBox="1"/>
            <p:nvPr/>
          </p:nvSpPr>
          <p:spPr>
            <a:xfrm>
              <a:off x="8048" y="7442"/>
              <a:ext cx="2027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市场成长阶段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047" y="8107"/>
              <a:ext cx="2117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indent="0" algn="r">
                <a:buSzPct val="70000"/>
                <a:buFont typeface="Wingdings" panose="05000000000000000000" charset="0"/>
                <a:buChar char="l"/>
              </a:pPr>
              <a:r>
                <a:rPr lang="en-US" altLang="zh-CN" sz="1400" spc="14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sym typeface="+mn-ea"/>
                </a:rPr>
                <a:t> </a:t>
              </a:r>
              <a:r>
                <a:rPr lang="zh-CN" sz="1400" spc="14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sym typeface="+mn-ea"/>
                </a:rPr>
                <a:t>社交媒体宣传</a:t>
              </a:r>
              <a:endParaRPr lang="zh-CN" sz="1400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endParaRPr>
            </a:p>
            <a:p>
              <a:pPr indent="0" algn="r">
                <a:buSzPct val="70000"/>
                <a:buFont typeface="Wingdings" panose="05000000000000000000" charset="0"/>
                <a:buChar char="l"/>
              </a:pPr>
              <a:r>
                <a:rPr lang="en-US" altLang="zh-CN" sz="1400" spc="14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sym typeface="+mn-ea"/>
                </a:rPr>
                <a:t> </a:t>
              </a:r>
              <a:r>
                <a:rPr lang="zh-CN" sz="1400" spc="14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sym typeface="+mn-ea"/>
                </a:rPr>
                <a:t>专业机构合作</a:t>
              </a:r>
              <a:endParaRPr lang="zh-CN" sz="1400" spc="14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0">
            <a:off x="8027670" y="3648075"/>
            <a:ext cx="2609147" cy="1143000"/>
            <a:chOff x="8047" y="7468"/>
            <a:chExt cx="2117" cy="1800"/>
          </a:xfrm>
        </p:grpSpPr>
        <p:sp>
          <p:nvSpPr>
            <p:cNvPr id="32" name="文本框 31"/>
            <p:cNvSpPr txBox="1"/>
            <p:nvPr/>
          </p:nvSpPr>
          <p:spPr>
            <a:xfrm>
              <a:off x="8068" y="7468"/>
              <a:ext cx="2027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盈利方式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47" y="8107"/>
              <a:ext cx="2117" cy="11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indent="0" algn="r">
                <a:buSzPct val="70000"/>
                <a:buFont typeface="Wingdings" panose="05000000000000000000" charset="0"/>
                <a:buNone/>
              </a:pPr>
              <a:r>
                <a:rPr lang="en-US" altLang="zh-CN" sz="1400" spc="140" dirty="0">
                  <a:solidFill>
                    <a:schemeClr val="tx1"/>
                  </a:solidFill>
                  <a:uFillTx/>
                  <a:latin typeface="+mn-ea"/>
                  <a:ea typeface="+mj-ea"/>
                  <a:sym typeface="+mn-ea"/>
                </a:rPr>
                <a:t>销售SunSaver</a:t>
              </a:r>
              <a:r>
                <a:rPr lang="zh-CN" altLang="en-US" sz="1400" spc="140" dirty="0">
                  <a:solidFill>
                    <a:schemeClr val="tx1"/>
                  </a:solidFill>
                  <a:uFillTx/>
                  <a:latin typeface="+mn-ea"/>
                  <a:ea typeface="+mj-ea"/>
                  <a:sym typeface="+mn-ea"/>
                </a:rPr>
                <a:t>储能银行</a:t>
              </a:r>
              <a:endParaRPr lang="en-US" altLang="zh-CN" sz="1400" spc="140" dirty="0">
                <a:solidFill>
                  <a:schemeClr val="tx1"/>
                </a:solidFill>
                <a:uFillTx/>
                <a:latin typeface="+mn-ea"/>
                <a:ea typeface="+mj-ea"/>
                <a:sym typeface="+mn-ea"/>
              </a:endParaRPr>
            </a:p>
            <a:p>
              <a:pPr marL="285750" indent="-285750" algn="r">
                <a:buSzPct val="70000"/>
                <a:buFont typeface="Wingdings" panose="05000000000000000000" charset="0"/>
                <a:buChar char="l"/>
              </a:pPr>
              <a:r>
                <a:rPr lang="en-US" altLang="zh-CN" sz="1400" spc="140" dirty="0">
                  <a:solidFill>
                    <a:schemeClr val="tx1"/>
                  </a:solidFill>
                  <a:uFillTx/>
                  <a:latin typeface="+mn-ea"/>
                  <a:ea typeface="+mj-ea"/>
                  <a:sym typeface="+mn-ea"/>
                </a:rPr>
                <a:t>网络服务费用</a:t>
              </a:r>
              <a:endParaRPr lang="en-US" altLang="zh-CN" sz="1400" spc="140" dirty="0">
                <a:solidFill>
                  <a:schemeClr val="tx1"/>
                </a:solidFill>
                <a:uFillTx/>
                <a:latin typeface="+mn-ea"/>
                <a:ea typeface="+mj-ea"/>
                <a:sym typeface="+mn-ea"/>
              </a:endParaRPr>
            </a:p>
            <a:p>
              <a:pPr marL="285750" indent="-285750" algn="r">
                <a:buSzPct val="70000"/>
                <a:buFont typeface="Wingdings" panose="05000000000000000000" charset="0"/>
                <a:buChar char="l"/>
              </a:pPr>
              <a:r>
                <a:rPr lang="en-US" altLang="zh-CN" sz="1400" spc="140" dirty="0">
                  <a:solidFill>
                    <a:schemeClr val="tx1"/>
                  </a:solidFill>
                  <a:uFillTx/>
                  <a:latin typeface="+mn-ea"/>
                  <a:ea typeface="+mj-ea"/>
                  <a:sym typeface="+mn-ea"/>
                </a:rPr>
                <a:t>电力市场交易</a:t>
              </a:r>
              <a:endParaRPr lang="en-US" altLang="zh-CN" sz="1400" spc="140" dirty="0">
                <a:solidFill>
                  <a:schemeClr val="tx1"/>
                </a:solidFill>
                <a:uFillTx/>
                <a:latin typeface="+mn-ea"/>
                <a:ea typeface="+mj-ea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35635" y="770890"/>
            <a:ext cx="3478530" cy="521970"/>
            <a:chOff x="981" y="1214"/>
            <a:chExt cx="5478" cy="822"/>
          </a:xfrm>
        </p:grpSpPr>
        <p:grpSp>
          <p:nvGrpSpPr>
            <p:cNvPr id="81" name="组合 80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文本框 84"/>
            <p:cNvSpPr txBox="1"/>
            <p:nvPr/>
          </p:nvSpPr>
          <p:spPr>
            <a:xfrm>
              <a:off x="2024" y="1214"/>
              <a:ext cx="44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营销策略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cxnSp>
        <p:nvCxnSpPr>
          <p:cNvPr id="2" name="Straight Connector 21"/>
          <p:cNvCxnSpPr/>
          <p:nvPr>
            <p:custDataLst>
              <p:tags r:id="rId1"/>
            </p:custDataLst>
          </p:nvPr>
        </p:nvCxnSpPr>
        <p:spPr>
          <a:xfrm flipH="1" flipV="1">
            <a:off x="967105" y="5565775"/>
            <a:ext cx="2454275" cy="1714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966845" y="5197475"/>
            <a:ext cx="24982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前期投入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967105" y="5582920"/>
            <a:ext cx="1920240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285750" indent="-285750" algn="l">
              <a:buSzPct val="70000"/>
              <a:buFont typeface="Wingdings" panose="05000000000000000000" charset="0"/>
              <a:buChar char="l"/>
            </a:pPr>
            <a:r>
              <a:rPr lang="zh-CN" altLang="en-US" sz="14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rPr>
              <a:t>成本预估值</a:t>
            </a:r>
            <a:endParaRPr lang="en-US" altLang="zh-CN" sz="1400" spc="14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ea typeface="+mj-ea"/>
              <a:sym typeface="+mn-ea"/>
            </a:endParaRPr>
          </a:p>
          <a:p>
            <a:pPr marL="285750" indent="-285750" algn="l">
              <a:buSzPct val="70000"/>
              <a:buFont typeface="Wingdings" panose="05000000000000000000" charset="0"/>
              <a:buChar char="l"/>
            </a:pPr>
            <a:r>
              <a:rPr lang="zh-CN" altLang="en-US" sz="14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rPr>
              <a:t>产品研发资金</a:t>
            </a:r>
            <a:endParaRPr lang="zh-CN" altLang="en-US" sz="1400" spc="14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ea typeface="+mj-ea"/>
              <a:sym typeface="+mn-ea"/>
            </a:endParaRPr>
          </a:p>
          <a:p>
            <a:pPr marL="285750" indent="-285750" algn="l">
              <a:buSzPct val="70000"/>
              <a:buFont typeface="Wingdings" panose="05000000000000000000" charset="0"/>
              <a:buChar char="l"/>
            </a:pPr>
            <a:r>
              <a:rPr lang="zh-CN" altLang="en-US" sz="14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rPr>
              <a:t>技术开发资金</a:t>
            </a:r>
            <a:endParaRPr lang="zh-CN" altLang="en-US" sz="1400" spc="14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ea typeface="+mj-ea"/>
              <a:sym typeface="+mn-ea"/>
            </a:endParaRPr>
          </a:p>
          <a:p>
            <a:pPr indent="0" algn="l">
              <a:buSzPct val="70000"/>
              <a:buFont typeface="Wingdings" panose="05000000000000000000" charset="0"/>
              <a:buNone/>
            </a:pPr>
            <a:endParaRPr lang="en-US" altLang="zh-CN" sz="1400" spc="14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ea typeface="+mj-ea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 rot="0">
            <a:off x="9225915" y="1731645"/>
            <a:ext cx="2866734" cy="1353820"/>
            <a:chOff x="8047" y="7476"/>
            <a:chExt cx="2326" cy="2132"/>
          </a:xfrm>
        </p:grpSpPr>
        <p:sp>
          <p:nvSpPr>
            <p:cNvPr id="25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8346" y="7476"/>
              <a:ext cx="2027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收益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"/>
              </p:custDataLst>
            </p:nvPr>
          </p:nvSpPr>
          <p:spPr>
            <a:xfrm>
              <a:off x="8047" y="8107"/>
              <a:ext cx="1700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285750" indent="-285750" algn="r">
                <a:buSzPct val="70000"/>
                <a:buFont typeface="Wingdings" panose="05000000000000000000" charset="0"/>
                <a:buChar char="l"/>
              </a:pPr>
              <a:r>
                <a:rPr lang="zh-CN" altLang="en-US" sz="1400" spc="140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ea typeface="+mj-ea"/>
                  <a:sym typeface="+mn-ea"/>
                </a:rPr>
                <a:t>团队扩大</a:t>
              </a:r>
              <a:endParaRPr lang="zh-CN" altLang="en-US" sz="14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  <a:p>
              <a:pPr marL="285750" indent="-285750" algn="r">
                <a:buSzPct val="70000"/>
                <a:buFont typeface="Wingdings" panose="05000000000000000000" charset="0"/>
                <a:buChar char="l"/>
              </a:pPr>
              <a:r>
                <a:rPr lang="zh-CN" altLang="en-US" sz="1400" spc="140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ea typeface="+mj-ea"/>
                  <a:sym typeface="+mn-ea"/>
                </a:rPr>
                <a:t>资金充足</a:t>
              </a:r>
              <a:endParaRPr lang="zh-CN" altLang="en-US" sz="14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  <a:p>
              <a:pPr marL="285750" indent="-285750" algn="r">
                <a:buSzPct val="70000"/>
                <a:buFont typeface="Wingdings" panose="05000000000000000000" charset="0"/>
                <a:buChar char="l"/>
              </a:pPr>
              <a:r>
                <a:rPr lang="zh-CN" altLang="en-US" sz="1400" spc="140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ea typeface="+mj-ea"/>
                  <a:sym typeface="+mn-ea"/>
                </a:rPr>
                <a:t>技术</a:t>
              </a:r>
              <a:r>
                <a:rPr lang="zh-CN" altLang="en-US" sz="1400" spc="140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+mn-ea"/>
                  <a:ea typeface="+mj-ea"/>
                  <a:sym typeface="+mn-ea"/>
                </a:rPr>
                <a:t>不断创新</a:t>
              </a:r>
              <a:endParaRPr lang="en-US" altLang="zh-CN" sz="14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  <a:p>
              <a:pPr marL="285750" indent="-285750" algn="r">
                <a:buSzPct val="70000"/>
                <a:buFont typeface="Wingdings" panose="05000000000000000000" charset="0"/>
                <a:buChar char="l"/>
              </a:pPr>
              <a:endParaRPr lang="en-US" altLang="zh-CN" sz="14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</p:txBody>
        </p:sp>
      </p:grpSp>
      <p:cxnSp>
        <p:nvCxnSpPr>
          <p:cNvPr id="29" name="Straight Connector 34"/>
          <p:cNvCxnSpPr/>
          <p:nvPr>
            <p:custDataLst>
              <p:tags r:id="rId6"/>
            </p:custDataLst>
          </p:nvPr>
        </p:nvCxnSpPr>
        <p:spPr>
          <a:xfrm>
            <a:off x="9213850" y="2098040"/>
            <a:ext cx="1942465" cy="190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-2054225" y="0"/>
            <a:ext cx="15537180" cy="6858000"/>
            <a:chOff x="-3235" y="0"/>
            <a:chExt cx="24468" cy="10800"/>
          </a:xfrm>
        </p:grpSpPr>
        <p:grpSp>
          <p:nvGrpSpPr>
            <p:cNvPr id="16" name="组合 15"/>
            <p:cNvGrpSpPr/>
            <p:nvPr/>
          </p:nvGrpSpPr>
          <p:grpSpPr>
            <a:xfrm>
              <a:off x="-3235" y="0"/>
              <a:ext cx="24469" cy="10800"/>
              <a:chOff x="-3235" y="0"/>
              <a:chExt cx="24469" cy="108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0"/>
                <a:ext cx="19200" cy="10800"/>
              </a:xfrm>
              <a:prstGeom prst="rect">
                <a:avLst/>
              </a:prstGeom>
              <a:solidFill>
                <a:srgbClr val="E9E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16200000">
                <a:off x="12473" y="1272"/>
                <a:ext cx="7999" cy="5454"/>
              </a:xfrm>
              <a:prstGeom prst="triangle">
                <a:avLst>
                  <a:gd name="adj" fmla="val 52262"/>
                </a:avLst>
              </a:prstGeom>
              <a:solidFill>
                <a:srgbClr val="E9BF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 rot="2280000">
                <a:off x="-3235" y="4699"/>
                <a:ext cx="18062" cy="5102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062" h="5102">
                    <a:moveTo>
                      <a:pt x="520" y="0"/>
                    </a:moveTo>
                    <a:lnTo>
                      <a:pt x="18062" y="0"/>
                    </a:lnTo>
                    <a:lnTo>
                      <a:pt x="11531" y="5102"/>
                    </a:lnTo>
                    <a:lnTo>
                      <a:pt x="3669" y="5102"/>
                    </a:lnTo>
                    <a:lnTo>
                      <a:pt x="0" y="406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57A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 rot="2280000">
                <a:off x="-24" y="1985"/>
                <a:ext cx="21259" cy="510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259" h="5100">
                    <a:moveTo>
                      <a:pt x="6528" y="0"/>
                    </a:moveTo>
                    <a:lnTo>
                      <a:pt x="19544" y="0"/>
                    </a:lnTo>
                    <a:lnTo>
                      <a:pt x="21259" y="2196"/>
                    </a:lnTo>
                    <a:lnTo>
                      <a:pt x="17542" y="5100"/>
                    </a:lnTo>
                    <a:lnTo>
                      <a:pt x="0" y="5100"/>
                    </a:lnTo>
                    <a:lnTo>
                      <a:pt x="6528" y="0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560" y="490"/>
              <a:ext cx="18080" cy="9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445895" y="1684655"/>
            <a:ext cx="2378710" cy="1422400"/>
            <a:chOff x="3031" y="2293"/>
            <a:chExt cx="3352" cy="2240"/>
          </a:xfrm>
        </p:grpSpPr>
        <p:sp>
          <p:nvSpPr>
            <p:cNvPr id="7" name="矩形 6"/>
            <p:cNvSpPr/>
            <p:nvPr/>
          </p:nvSpPr>
          <p:spPr>
            <a:xfrm>
              <a:off x="3158" y="2293"/>
              <a:ext cx="3099" cy="1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zh-CN" altLang="en-US" sz="6600" b="1">
                  <a:solidFill>
                    <a:srgbClr val="485766"/>
                  </a:solidFill>
                </a:rPr>
                <a:t>目录</a:t>
              </a:r>
              <a:endParaRPr lang="zh-CN" altLang="en-US" sz="6600" b="1">
                <a:solidFill>
                  <a:srgbClr val="485766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31" y="3413"/>
              <a:ext cx="3353" cy="1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US" altLang="zh-CN" sz="3600" b="1">
                  <a:solidFill>
                    <a:srgbClr val="485766"/>
                  </a:solidFill>
                  <a:cs typeface="+mn-lt"/>
                </a:rPr>
                <a:t>CONTENS</a:t>
              </a:r>
              <a:endParaRPr lang="en-US" altLang="zh-CN" sz="3600" b="1">
                <a:solidFill>
                  <a:srgbClr val="485766"/>
                </a:solidFill>
                <a:cs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17390" y="2632710"/>
            <a:ext cx="3797935" cy="829945"/>
            <a:chOff x="7592" y="1650"/>
            <a:chExt cx="5981" cy="1307"/>
          </a:xfrm>
        </p:grpSpPr>
        <p:sp>
          <p:nvSpPr>
            <p:cNvPr id="12" name="文本框 11"/>
            <p:cNvSpPr txBox="1"/>
            <p:nvPr/>
          </p:nvSpPr>
          <p:spPr>
            <a:xfrm>
              <a:off x="7592" y="1650"/>
              <a:ext cx="177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800" b="1">
                  <a:solidFill>
                    <a:srgbClr val="485766"/>
                  </a:solidFill>
                  <a:latin typeface="Microsoft PhagsPa" panose="020B0502040204020203" charset="0"/>
                  <a:cs typeface="Microsoft PhagsPa" panose="020B0502040204020203" charset="0"/>
                </a:rPr>
                <a:t>02</a:t>
              </a:r>
              <a:endParaRPr lang="en-US" altLang="zh-CN" sz="4800" b="1">
                <a:solidFill>
                  <a:srgbClr val="485766"/>
                </a:solidFill>
                <a:latin typeface="Microsoft PhagsPa" panose="020B0502040204020203" charset="0"/>
                <a:cs typeface="Microsoft PhagsPa" panose="020B0502040204020203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069" y="1924"/>
              <a:ext cx="45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lt"/>
                  <a:sym typeface="+mn-ea"/>
                </a:rPr>
                <a:t>项目背景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517390" y="3618230"/>
            <a:ext cx="7163435" cy="829945"/>
            <a:chOff x="7592" y="1650"/>
            <a:chExt cx="11281" cy="1307"/>
          </a:xfrm>
        </p:grpSpPr>
        <p:sp>
          <p:nvSpPr>
            <p:cNvPr id="19" name="文本框 18"/>
            <p:cNvSpPr txBox="1"/>
            <p:nvPr/>
          </p:nvSpPr>
          <p:spPr>
            <a:xfrm>
              <a:off x="7592" y="1650"/>
              <a:ext cx="177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800" b="1">
                  <a:solidFill>
                    <a:srgbClr val="485766"/>
                  </a:solidFill>
                  <a:latin typeface="Microsoft PhagsPa" panose="020B0502040204020203" charset="0"/>
                  <a:cs typeface="Microsoft PhagsPa" panose="020B0502040204020203" charset="0"/>
                </a:rPr>
                <a:t>03</a:t>
              </a:r>
              <a:endParaRPr lang="en-US" altLang="zh-CN" sz="4800" b="1">
                <a:solidFill>
                  <a:srgbClr val="485766"/>
                </a:solidFill>
                <a:latin typeface="Microsoft PhagsPa" panose="020B0502040204020203" charset="0"/>
                <a:cs typeface="Microsoft PhagsPa" panose="020B0502040204020203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9069" y="1924"/>
              <a:ext cx="9804" cy="995"/>
              <a:chOff x="9069" y="1924"/>
              <a:chExt cx="9804" cy="99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9069" y="1924"/>
                <a:ext cx="3875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600">
                    <a:solidFill>
                      <a:srgbClr val="F8E095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</a:defRPr>
                </a:lvl1pPr>
              </a:lstStyle>
              <a:p>
                <a:pPr algn="l"/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lt"/>
                    <a:sym typeface="+mn-ea"/>
                  </a:rPr>
                  <a:t>产品介绍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lt"/>
                  <a:sym typeface="+mn-ea"/>
                </a:endParaRPr>
              </a:p>
            </p:txBody>
          </p:sp>
          <p:sp>
            <p:nvSpPr>
              <p:cNvPr id="22" name="矩形 21"/>
              <p:cNvSpPr/>
              <p:nvPr>
                <p:custDataLst>
                  <p:tags r:id="rId1"/>
                </p:custDataLst>
              </p:nvPr>
            </p:nvSpPr>
            <p:spPr>
              <a:xfrm>
                <a:off x="9075" y="2460"/>
                <a:ext cx="9798" cy="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l"/>
                <a:endParaRPr lang="en-US" altLang="zh-CN" sz="1300" spc="140" noProof="1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+mn-ea"/>
                  <a:cs typeface="+mn-lt"/>
                  <a:sym typeface="+mn-ea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4517390" y="4643755"/>
            <a:ext cx="7163435" cy="829945"/>
            <a:chOff x="7592" y="1650"/>
            <a:chExt cx="11281" cy="1307"/>
          </a:xfrm>
        </p:grpSpPr>
        <p:sp>
          <p:nvSpPr>
            <p:cNvPr id="24" name="文本框 23"/>
            <p:cNvSpPr txBox="1"/>
            <p:nvPr/>
          </p:nvSpPr>
          <p:spPr>
            <a:xfrm>
              <a:off x="7592" y="1650"/>
              <a:ext cx="177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800" b="1">
                  <a:solidFill>
                    <a:srgbClr val="485766"/>
                  </a:solidFill>
                  <a:latin typeface="Microsoft PhagsPa" panose="020B0502040204020203" charset="0"/>
                  <a:cs typeface="Microsoft PhagsPa" panose="020B0502040204020203" charset="0"/>
                </a:rPr>
                <a:t>04</a:t>
              </a:r>
              <a:endParaRPr lang="en-US" altLang="zh-CN" sz="4800" b="1">
                <a:solidFill>
                  <a:srgbClr val="485766"/>
                </a:solidFill>
                <a:latin typeface="Microsoft PhagsPa" panose="020B0502040204020203" charset="0"/>
                <a:cs typeface="Microsoft PhagsPa" panose="020B0502040204020203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9069" y="1924"/>
              <a:ext cx="9804" cy="995"/>
              <a:chOff x="9069" y="1924"/>
              <a:chExt cx="9804" cy="99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9069" y="1924"/>
                <a:ext cx="570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600">
                    <a:solidFill>
                      <a:srgbClr val="F8E095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</a:defRPr>
                </a:lvl1pPr>
              </a:lstStyle>
              <a:p>
                <a:pPr algn="l"/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lt"/>
                    <a:sym typeface="+mn-ea"/>
                  </a:rPr>
                  <a:t>核心优势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lt"/>
                  <a:sym typeface="+mn-ea"/>
                </a:endParaRPr>
              </a:p>
            </p:txBody>
          </p:sp>
          <p:sp>
            <p:nvSpPr>
              <p:cNvPr id="27" name="矩形 26"/>
              <p:cNvSpPr/>
              <p:nvPr>
                <p:custDataLst>
                  <p:tags r:id="rId2"/>
                </p:custDataLst>
              </p:nvPr>
            </p:nvSpPr>
            <p:spPr>
              <a:xfrm>
                <a:off x="13979" y="2460"/>
                <a:ext cx="4894" cy="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l"/>
                <a:endParaRPr lang="en-US" altLang="zh-CN" sz="1300" spc="140" noProof="1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+mn-ea"/>
                  <a:cs typeface="+mn-lt"/>
                  <a:sym typeface="+mn-ea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7666990" y="2632710"/>
            <a:ext cx="7163435" cy="829945"/>
            <a:chOff x="7592" y="1650"/>
            <a:chExt cx="11281" cy="1307"/>
          </a:xfrm>
        </p:grpSpPr>
        <p:sp>
          <p:nvSpPr>
            <p:cNvPr id="29" name="文本框 28"/>
            <p:cNvSpPr txBox="1"/>
            <p:nvPr/>
          </p:nvSpPr>
          <p:spPr>
            <a:xfrm>
              <a:off x="7592" y="1650"/>
              <a:ext cx="177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800" b="1">
                  <a:solidFill>
                    <a:srgbClr val="485766"/>
                  </a:solidFill>
                  <a:latin typeface="Microsoft PhagsPa" panose="020B0502040204020203" charset="0"/>
                  <a:cs typeface="Microsoft PhagsPa" panose="020B0502040204020203" charset="0"/>
                </a:rPr>
                <a:t>06</a:t>
              </a:r>
              <a:endParaRPr lang="en-US" altLang="zh-CN" sz="4800" b="1">
                <a:solidFill>
                  <a:srgbClr val="485766"/>
                </a:solidFill>
                <a:latin typeface="Microsoft PhagsPa" panose="020B0502040204020203" charset="0"/>
                <a:cs typeface="Microsoft PhagsPa" panose="020B0502040204020203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069" y="1924"/>
              <a:ext cx="9804" cy="995"/>
              <a:chOff x="9069" y="1924"/>
              <a:chExt cx="9804" cy="995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9069" y="1924"/>
                <a:ext cx="3875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600">
                    <a:solidFill>
                      <a:srgbClr val="F8E095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</a:defRPr>
                </a:lvl1pPr>
              </a:lstStyle>
              <a:p>
                <a:pPr algn="l"/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lt"/>
                    <a:sym typeface="+mn-ea"/>
                  </a:rPr>
                  <a:t>营销策略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lt"/>
                  <a:sym typeface="+mn-ea"/>
                </a:endParaRPr>
              </a:p>
            </p:txBody>
          </p:sp>
          <p:sp>
            <p:nvSpPr>
              <p:cNvPr id="32" name="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9075" y="2460"/>
                <a:ext cx="9798" cy="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l"/>
                <a:endParaRPr lang="en-US" altLang="zh-CN" sz="1300" spc="140" noProof="1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+mn-ea"/>
                  <a:cs typeface="+mn-lt"/>
                  <a:sym typeface="+mn-ea"/>
                </a:endParaRPr>
              </a:p>
            </p:txBody>
          </p:sp>
        </p:grpSp>
      </p:grpSp>
      <p:pic>
        <p:nvPicPr>
          <p:cNvPr id="63" name="图片 62" descr="44510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260" y="477520"/>
            <a:ext cx="683895" cy="683895"/>
          </a:xfrm>
          <a:prstGeom prst="rect">
            <a:avLst/>
          </a:prstGeom>
          <a:noFill/>
        </p:spPr>
      </p:pic>
      <p:grpSp>
        <p:nvGrpSpPr>
          <p:cNvPr id="6" name="组合 5"/>
          <p:cNvGrpSpPr/>
          <p:nvPr/>
        </p:nvGrpSpPr>
        <p:grpSpPr>
          <a:xfrm rot="0">
            <a:off x="10130155" y="495935"/>
            <a:ext cx="1344295" cy="746125"/>
            <a:chOff x="467" y="1154"/>
            <a:chExt cx="2117" cy="1175"/>
          </a:xfrm>
        </p:grpSpPr>
        <p:sp>
          <p:nvSpPr>
            <p:cNvPr id="62" name="矩形 61"/>
            <p:cNvSpPr/>
            <p:nvPr/>
          </p:nvSpPr>
          <p:spPr>
            <a:xfrm>
              <a:off x="468" y="1454"/>
              <a:ext cx="2116" cy="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US" altLang="zh-CN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  <a:endPara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67" y="1154"/>
              <a:ext cx="2117" cy="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光伏储能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36" name="图片 35" descr="44510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2455" y="495935"/>
            <a:ext cx="648000" cy="64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8608695" y="1822450"/>
            <a:ext cx="2460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solidFill>
                  <a:srgbClr val="F8E095"/>
                </a:solidFill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lt"/>
                <a:sym typeface="+mn-ea"/>
              </a:rPr>
              <a:t>市场分析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lt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7666990" y="1641475"/>
            <a:ext cx="1124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>
                <a:solidFill>
                  <a:srgbClr val="485766"/>
                </a:solidFill>
                <a:latin typeface="Microsoft PhagsPa" panose="020B0502040204020203" charset="0"/>
                <a:cs typeface="Microsoft PhagsPa" panose="020B0502040204020203" charset="0"/>
              </a:rPr>
              <a:t>05</a:t>
            </a:r>
            <a:endParaRPr lang="en-US" altLang="zh-CN" sz="4800" b="1">
              <a:solidFill>
                <a:srgbClr val="485766"/>
              </a:solidFill>
              <a:latin typeface="Microsoft PhagsPa" panose="020B0502040204020203" charset="0"/>
              <a:cs typeface="Microsoft PhagsPa" panose="020B0502040204020203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666990" y="3623945"/>
            <a:ext cx="7163435" cy="829945"/>
            <a:chOff x="7592" y="1650"/>
            <a:chExt cx="11281" cy="1307"/>
          </a:xfrm>
        </p:grpSpPr>
        <p:sp>
          <p:nvSpPr>
            <p:cNvPr id="39" name="文本框 38"/>
            <p:cNvSpPr txBox="1"/>
            <p:nvPr>
              <p:custDataLst>
                <p:tags r:id="rId9"/>
              </p:custDataLst>
            </p:nvPr>
          </p:nvSpPr>
          <p:spPr>
            <a:xfrm>
              <a:off x="7592" y="1650"/>
              <a:ext cx="177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800" b="1">
                  <a:solidFill>
                    <a:srgbClr val="485766"/>
                  </a:solidFill>
                  <a:latin typeface="Microsoft PhagsPa" panose="020B0502040204020203" charset="0"/>
                  <a:cs typeface="Microsoft PhagsPa" panose="020B0502040204020203" charset="0"/>
                </a:rPr>
                <a:t>07</a:t>
              </a:r>
              <a:endParaRPr lang="en-US" altLang="zh-CN" sz="4800" b="1">
                <a:solidFill>
                  <a:srgbClr val="485766"/>
                </a:solidFill>
                <a:latin typeface="Microsoft PhagsPa" panose="020B0502040204020203" charset="0"/>
                <a:cs typeface="Microsoft PhagsPa" panose="020B0502040204020203" charset="0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069" y="1924"/>
              <a:ext cx="9804" cy="995"/>
              <a:chOff x="9069" y="1924"/>
              <a:chExt cx="9804" cy="995"/>
            </a:xfrm>
          </p:grpSpPr>
          <p:sp>
            <p:nvSpPr>
              <p:cNvPr id="41" name="文本框 40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9069" y="1924"/>
                <a:ext cx="3875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600">
                    <a:solidFill>
                      <a:srgbClr val="F8E095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</a:defRPr>
                </a:lvl1pPr>
              </a:lstStyle>
              <a:p>
                <a:pPr algn="l"/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lt"/>
                    <a:sym typeface="+mn-ea"/>
                  </a:rPr>
                  <a:t>前景预测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lt"/>
                  <a:sym typeface="+mn-ea"/>
                </a:endParaRPr>
              </a:p>
            </p:txBody>
          </p:sp>
          <p:sp>
            <p:nvSpPr>
              <p:cNvPr id="42" name="矩形 41"/>
              <p:cNvSpPr/>
              <p:nvPr>
                <p:custDataLst>
                  <p:tags r:id="rId11"/>
                </p:custDataLst>
              </p:nvPr>
            </p:nvSpPr>
            <p:spPr>
              <a:xfrm>
                <a:off x="9075" y="2460"/>
                <a:ext cx="9798" cy="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l"/>
                <a:endParaRPr lang="en-US" altLang="zh-CN" sz="1300" spc="140" noProof="1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+mn-ea"/>
                  <a:cs typeface="+mn-lt"/>
                  <a:sym typeface="+mn-ea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517390" y="1647190"/>
            <a:ext cx="7163435" cy="829945"/>
            <a:chOff x="7592" y="1650"/>
            <a:chExt cx="11281" cy="1307"/>
          </a:xfrm>
        </p:grpSpPr>
        <p:sp>
          <p:nvSpPr>
            <p:cNvPr id="44" name="文本框 43"/>
            <p:cNvSpPr txBox="1"/>
            <p:nvPr>
              <p:custDataLst>
                <p:tags r:id="rId12"/>
              </p:custDataLst>
            </p:nvPr>
          </p:nvSpPr>
          <p:spPr>
            <a:xfrm>
              <a:off x="7592" y="1650"/>
              <a:ext cx="177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800" b="1">
                  <a:solidFill>
                    <a:srgbClr val="485766"/>
                  </a:solidFill>
                  <a:latin typeface="Microsoft PhagsPa" panose="020B0502040204020203" charset="0"/>
                  <a:cs typeface="Microsoft PhagsPa" panose="020B0502040204020203" charset="0"/>
                </a:rPr>
                <a:t>01</a:t>
              </a:r>
              <a:endParaRPr lang="en-US" altLang="zh-CN" sz="4800" b="1">
                <a:solidFill>
                  <a:srgbClr val="485766"/>
                </a:solidFill>
                <a:latin typeface="Microsoft PhagsPa" panose="020B0502040204020203" charset="0"/>
                <a:cs typeface="Microsoft PhagsPa" panose="020B0502040204020203" charset="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9069" y="1924"/>
              <a:ext cx="9804" cy="995"/>
              <a:chOff x="9069" y="1924"/>
              <a:chExt cx="9804" cy="995"/>
            </a:xfrm>
          </p:grpSpPr>
          <p:sp>
            <p:nvSpPr>
              <p:cNvPr id="46" name="文本框 4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9069" y="1924"/>
                <a:ext cx="570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600">
                    <a:solidFill>
                      <a:srgbClr val="F8E095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</a:defRPr>
                </a:lvl1pPr>
              </a:lstStyle>
              <a:p>
                <a:pPr algn="l"/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lt"/>
                    <a:sym typeface="+mn-ea"/>
                  </a:rPr>
                  <a:t>团队分工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lt"/>
                  <a:sym typeface="+mn-ea"/>
                </a:endParaRPr>
              </a:p>
            </p:txBody>
          </p:sp>
          <p:sp>
            <p:nvSpPr>
              <p:cNvPr id="47" name="矩形 46"/>
              <p:cNvSpPr/>
              <p:nvPr>
                <p:custDataLst>
                  <p:tags r:id="rId14"/>
                </p:custDataLst>
              </p:nvPr>
            </p:nvSpPr>
            <p:spPr>
              <a:xfrm>
                <a:off x="13979" y="2460"/>
                <a:ext cx="4894" cy="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l"/>
                <a:endParaRPr lang="en-US" altLang="zh-CN" sz="1300" spc="140" noProof="1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+mn-ea"/>
                  <a:cs typeface="+mn-lt"/>
                  <a:sym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-2054225" y="0"/>
            <a:ext cx="15537815" cy="6858000"/>
            <a:chOff x="-3235" y="0"/>
            <a:chExt cx="24469" cy="108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E9E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12473" y="1272"/>
              <a:ext cx="7999" cy="5454"/>
            </a:xfrm>
            <a:prstGeom prst="triangle">
              <a:avLst>
                <a:gd name="adj" fmla="val 52262"/>
              </a:avLst>
            </a:prstGeom>
            <a:solidFill>
              <a:srgbClr val="E9B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2280000">
              <a:off x="-3235" y="4699"/>
              <a:ext cx="18062" cy="5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62" h="5102">
                  <a:moveTo>
                    <a:pt x="520" y="0"/>
                  </a:moveTo>
                  <a:lnTo>
                    <a:pt x="18062" y="0"/>
                  </a:lnTo>
                  <a:lnTo>
                    <a:pt x="11531" y="5102"/>
                  </a:lnTo>
                  <a:lnTo>
                    <a:pt x="3669" y="5102"/>
                  </a:lnTo>
                  <a:lnTo>
                    <a:pt x="0" y="40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57A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280000">
              <a:off x="-24" y="1985"/>
              <a:ext cx="21259" cy="51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59" h="5100">
                  <a:moveTo>
                    <a:pt x="6528" y="0"/>
                  </a:moveTo>
                  <a:lnTo>
                    <a:pt x="19544" y="0"/>
                  </a:lnTo>
                  <a:lnTo>
                    <a:pt x="21259" y="2196"/>
                  </a:lnTo>
                  <a:lnTo>
                    <a:pt x="17542" y="5100"/>
                  </a:lnTo>
                  <a:lnTo>
                    <a:pt x="0" y="5100"/>
                  </a:lnTo>
                  <a:lnTo>
                    <a:pt x="6528" y="0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91280" y="1078230"/>
            <a:ext cx="4680655" cy="4680655"/>
            <a:chOff x="6077" y="1715"/>
            <a:chExt cx="7371" cy="7371"/>
          </a:xfrm>
        </p:grpSpPr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6077" y="1715"/>
              <a:ext cx="7371" cy="7371"/>
              <a:chOff x="6189" y="1910"/>
              <a:chExt cx="7143" cy="7143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6189" y="1910"/>
                <a:ext cx="7143" cy="7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755" y="3161"/>
                <a:ext cx="1962" cy="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no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8000" b="1">
                    <a:solidFill>
                      <a:srgbClr val="485766">
                        <a:alpha val="80000"/>
                      </a:srgbClr>
                    </a:solidFill>
                    <a:sym typeface="+mn-ea"/>
                  </a:rPr>
                  <a:t>07</a:t>
                </a:r>
                <a:endParaRPr lang="en-US" altLang="zh-CN" sz="8000" b="1" dirty="0">
                  <a:solidFill>
                    <a:srgbClr val="485766">
                      <a:alpha val="80000"/>
                    </a:srgbClr>
                  </a:solidFill>
                  <a:sym typeface="+mn-ea"/>
                </a:endParaRPr>
              </a:p>
            </p:txBody>
          </p:sp>
          <p:sp>
            <p:nvSpPr>
              <p:cNvPr id="6" name="椭圆 5"/>
              <p:cNvSpPr>
                <a:spLocks noChangeAspect="1"/>
              </p:cNvSpPr>
              <p:nvPr/>
            </p:nvSpPr>
            <p:spPr>
              <a:xfrm>
                <a:off x="6389" y="2130"/>
                <a:ext cx="6746" cy="6746"/>
              </a:xfrm>
              <a:prstGeom prst="ellipse">
                <a:avLst/>
              </a:prstGeom>
              <a:noFill/>
              <a:ln>
                <a:solidFill>
                  <a:srgbClr val="57A1BB">
                    <a:alpha val="51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8961" y="4994"/>
              <a:ext cx="1600" cy="0"/>
            </a:xfrm>
            <a:prstGeom prst="line">
              <a:avLst/>
            </a:prstGeom>
            <a:ln w="38100">
              <a:solidFill>
                <a:srgbClr val="57A1BB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rot="0">
            <a:off x="4568190" y="3296920"/>
            <a:ext cx="3304159" cy="928370"/>
            <a:chOff x="8047" y="7456"/>
            <a:chExt cx="3778" cy="1462"/>
          </a:xfrm>
        </p:grpSpPr>
        <p:sp>
          <p:nvSpPr>
            <p:cNvPr id="21" name="文本框 20"/>
            <p:cNvSpPr txBox="1"/>
            <p:nvPr/>
          </p:nvSpPr>
          <p:spPr>
            <a:xfrm>
              <a:off x="8047" y="7456"/>
              <a:ext cx="3778" cy="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前景预测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430" y="8484"/>
              <a:ext cx="3010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endParaRPr lang="en-US" altLang="zh-CN" sz="12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6545" y="246380"/>
            <a:ext cx="2027555" cy="755015"/>
            <a:chOff x="467" y="388"/>
            <a:chExt cx="3193" cy="1189"/>
          </a:xfrm>
        </p:grpSpPr>
        <p:pic>
          <p:nvPicPr>
            <p:cNvPr id="24" name="图片 23" descr="44510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467" y="388"/>
              <a:ext cx="1077" cy="1077"/>
            </a:xfrm>
            <a:prstGeom prst="rect">
              <a:avLst/>
            </a:prstGeom>
          </p:spPr>
        </p:pic>
        <p:sp>
          <p:nvSpPr>
            <p:cNvPr id="25" name="矩形 24"/>
            <p:cNvSpPr/>
            <p:nvPr>
              <p:custDataLst>
                <p:tags r:id="rId3"/>
              </p:custDataLst>
            </p:nvPr>
          </p:nvSpPr>
          <p:spPr>
            <a:xfrm>
              <a:off x="1544" y="702"/>
              <a:ext cx="2116" cy="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US" altLang="zh-CN" sz="2000" b="1"/>
                <a:t>COMPANY</a:t>
              </a:r>
              <a:endParaRPr lang="en-US" altLang="zh-CN" sz="1600"/>
            </a:p>
          </p:txBody>
        </p:sp>
      </p:grp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919480" y="246380"/>
            <a:ext cx="1344295" cy="44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1400"/>
              <a:t>光伏</a:t>
            </a:r>
            <a:r>
              <a:rPr lang="zh-CN" altLang="en-US" sz="1400"/>
              <a:t>储能</a:t>
            </a:r>
            <a:endParaRPr lang="zh-CN" altLang="en-US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4548671" y="2318571"/>
            <a:ext cx="2395297" cy="2577557"/>
            <a:chOff x="5287" y="2453"/>
            <a:chExt cx="2640" cy="2841"/>
          </a:xfrm>
        </p:grpSpPr>
        <p:sp>
          <p:nvSpPr>
            <p:cNvPr id="11" name="Pie 10"/>
            <p:cNvSpPr/>
            <p:nvPr/>
          </p:nvSpPr>
          <p:spPr>
            <a:xfrm flipV="1">
              <a:off x="5576" y="3200"/>
              <a:ext cx="2126" cy="2093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E9B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Up Arrow 12"/>
            <p:cNvSpPr/>
            <p:nvPr/>
          </p:nvSpPr>
          <p:spPr>
            <a:xfrm>
              <a:off x="5287" y="2453"/>
              <a:ext cx="1634" cy="1649"/>
            </a:xfrm>
            <a:prstGeom prst="upArrow">
              <a:avLst>
                <a:gd name="adj1" fmla="val 64613"/>
                <a:gd name="adj2" fmla="val 47500"/>
              </a:avLst>
            </a:prstGeom>
            <a:solidFill>
              <a:srgbClr val="D4C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6830" y="4197"/>
              <a:ext cx="1045" cy="114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967" y="4480"/>
              <a:ext cx="517" cy="359"/>
              <a:chOff x="4754563" y="1806575"/>
              <a:chExt cx="280988" cy="195263"/>
            </a:xfrm>
            <a:solidFill>
              <a:schemeClr val="bg1"/>
            </a:solidFill>
          </p:grpSpPr>
          <p:sp>
            <p:nvSpPr>
              <p:cNvPr id="26" name="Freeform 181"/>
              <p:cNvSpPr/>
              <p:nvPr/>
            </p:nvSpPr>
            <p:spPr bwMode="auto">
              <a:xfrm>
                <a:off x="4830763" y="1912938"/>
                <a:ext cx="204788" cy="88900"/>
              </a:xfrm>
              <a:custGeom>
                <a:avLst/>
                <a:gdLst/>
                <a:ahLst/>
                <a:cxnLst>
                  <a:cxn ang="0">
                    <a:pos x="80" y="12"/>
                  </a:cxn>
                  <a:cxn ang="0">
                    <a:pos x="55" y="21"/>
                  </a:cxn>
                  <a:cxn ang="0">
                    <a:pos x="31" y="15"/>
                  </a:cxn>
                  <a:cxn ang="0">
                    <a:pos x="53" y="16"/>
                  </a:cxn>
                  <a:cxn ang="0">
                    <a:pos x="55" y="8"/>
                  </a:cxn>
                  <a:cxn ang="0">
                    <a:pos x="23" y="0"/>
                  </a:cxn>
                  <a:cxn ang="0">
                    <a:pos x="5" y="2"/>
                  </a:cxn>
                  <a:cxn ang="0">
                    <a:pos x="2" y="4"/>
                  </a:cxn>
                  <a:cxn ang="0">
                    <a:pos x="0" y="34"/>
                  </a:cxn>
                  <a:cxn ang="0">
                    <a:pos x="2" y="34"/>
                  </a:cxn>
                  <a:cxn ang="0">
                    <a:pos x="9" y="31"/>
                  </a:cxn>
                  <a:cxn ang="0">
                    <a:pos x="53" y="38"/>
                  </a:cxn>
                  <a:cxn ang="0">
                    <a:pos x="83" y="21"/>
                  </a:cxn>
                  <a:cxn ang="0">
                    <a:pos x="80" y="12"/>
                  </a:cxn>
                </a:cxnLst>
                <a:rect l="0" t="0" r="r" b="b"/>
                <a:pathLst>
                  <a:path w="89" h="39">
                    <a:moveTo>
                      <a:pt x="80" y="12"/>
                    </a:moveTo>
                    <a:cubicBezTo>
                      <a:pt x="73" y="16"/>
                      <a:pt x="64" y="19"/>
                      <a:pt x="55" y="21"/>
                    </a:cubicBezTo>
                    <a:cubicBezTo>
                      <a:pt x="47" y="22"/>
                      <a:pt x="31" y="19"/>
                      <a:pt x="31" y="15"/>
                    </a:cubicBezTo>
                    <a:cubicBezTo>
                      <a:pt x="31" y="14"/>
                      <a:pt x="45" y="19"/>
                      <a:pt x="53" y="16"/>
                    </a:cubicBezTo>
                    <a:cubicBezTo>
                      <a:pt x="59" y="15"/>
                      <a:pt x="58" y="9"/>
                      <a:pt x="55" y="8"/>
                    </a:cubicBezTo>
                    <a:cubicBezTo>
                      <a:pt x="51" y="7"/>
                      <a:pt x="32" y="0"/>
                      <a:pt x="23" y="0"/>
                    </a:cubicBezTo>
                    <a:cubicBezTo>
                      <a:pt x="19" y="0"/>
                      <a:pt x="10" y="1"/>
                      <a:pt x="5" y="2"/>
                    </a:cubicBezTo>
                    <a:cubicBezTo>
                      <a:pt x="3" y="2"/>
                      <a:pt x="2" y="2"/>
                      <a:pt x="2" y="4"/>
                    </a:cubicBezTo>
                    <a:cubicBezTo>
                      <a:pt x="2" y="11"/>
                      <a:pt x="1" y="26"/>
                      <a:pt x="0" y="34"/>
                    </a:cubicBezTo>
                    <a:cubicBezTo>
                      <a:pt x="0" y="34"/>
                      <a:pt x="0" y="36"/>
                      <a:pt x="2" y="34"/>
                    </a:cubicBezTo>
                    <a:cubicBezTo>
                      <a:pt x="4" y="33"/>
                      <a:pt x="7" y="31"/>
                      <a:pt x="9" y="31"/>
                    </a:cubicBezTo>
                    <a:cubicBezTo>
                      <a:pt x="13" y="32"/>
                      <a:pt x="48" y="39"/>
                      <a:pt x="53" y="38"/>
                    </a:cubicBezTo>
                    <a:cubicBezTo>
                      <a:pt x="60" y="36"/>
                      <a:pt x="80" y="24"/>
                      <a:pt x="83" y="21"/>
                    </a:cubicBezTo>
                    <a:cubicBezTo>
                      <a:pt x="89" y="15"/>
                      <a:pt x="85" y="9"/>
                      <a:pt x="80" y="1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4754563" y="1806575"/>
                <a:ext cx="260351" cy="188913"/>
                <a:chOff x="4754563" y="1903411"/>
                <a:chExt cx="260351" cy="188913"/>
              </a:xfrm>
              <a:grpFill/>
            </p:grpSpPr>
            <p:sp>
              <p:nvSpPr>
                <p:cNvPr id="28" name="Freeform 182"/>
                <p:cNvSpPr>
                  <a:spLocks noEditPoints="1"/>
                </p:cNvSpPr>
                <p:nvPr/>
              </p:nvSpPr>
              <p:spPr bwMode="auto">
                <a:xfrm>
                  <a:off x="4754563" y="2011361"/>
                  <a:ext cx="65088" cy="80963"/>
                </a:xfrm>
                <a:custGeom>
                  <a:avLst/>
                  <a:gdLst/>
                  <a:ahLst/>
                  <a:cxnLst>
                    <a:cxn ang="0">
                      <a:pos x="15" y="31"/>
                    </a:cxn>
                    <a:cxn ang="0">
                      <a:pos x="10" y="26"/>
                    </a:cxn>
                    <a:cxn ang="0">
                      <a:pos x="15" y="21"/>
                    </a:cxn>
                    <a:cxn ang="0">
                      <a:pos x="20" y="26"/>
                    </a:cxn>
                    <a:cxn ang="0">
                      <a:pos x="15" y="31"/>
                    </a:cxn>
                    <a:cxn ang="0">
                      <a:pos x="25" y="1"/>
                    </a:cxn>
                    <a:cxn ang="0">
                      <a:pos x="7" y="0"/>
                    </a:cxn>
                    <a:cxn ang="0">
                      <a:pos x="4" y="2"/>
                    </a:cxn>
                    <a:cxn ang="0">
                      <a:pos x="1" y="32"/>
                    </a:cxn>
                    <a:cxn ang="0">
                      <a:pos x="3" y="35"/>
                    </a:cxn>
                    <a:cxn ang="0">
                      <a:pos x="23" y="35"/>
                    </a:cxn>
                    <a:cxn ang="0">
                      <a:pos x="26" y="32"/>
                    </a:cxn>
                    <a:cxn ang="0">
                      <a:pos x="28" y="3"/>
                    </a:cxn>
                    <a:cxn ang="0">
                      <a:pos x="25" y="1"/>
                    </a:cxn>
                  </a:cxnLst>
                  <a:rect l="0" t="0" r="r" b="b"/>
                  <a:pathLst>
                    <a:path w="28" h="35">
                      <a:moveTo>
                        <a:pt x="15" y="31"/>
                      </a:moveTo>
                      <a:cubicBezTo>
                        <a:pt x="12" y="31"/>
                        <a:pt x="10" y="29"/>
                        <a:pt x="10" y="26"/>
                      </a:cubicBezTo>
                      <a:cubicBezTo>
                        <a:pt x="10" y="23"/>
                        <a:pt x="12" y="21"/>
                        <a:pt x="15" y="21"/>
                      </a:cubicBezTo>
                      <a:cubicBezTo>
                        <a:pt x="17" y="21"/>
                        <a:pt x="20" y="23"/>
                        <a:pt x="20" y="26"/>
                      </a:cubicBezTo>
                      <a:cubicBezTo>
                        <a:pt x="20" y="29"/>
                        <a:pt x="17" y="31"/>
                        <a:pt x="15" y="31"/>
                      </a:cubicBezTo>
                      <a:moveTo>
                        <a:pt x="25" y="1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4" y="1"/>
                        <a:pt x="4" y="2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0" y="34"/>
                        <a:pt x="1" y="35"/>
                        <a:pt x="3" y="35"/>
                      </a:cubicBezTo>
                      <a:cubicBezTo>
                        <a:pt x="23" y="35"/>
                        <a:pt x="23" y="35"/>
                        <a:pt x="23" y="35"/>
                      </a:cubicBezTo>
                      <a:cubicBezTo>
                        <a:pt x="24" y="35"/>
                        <a:pt x="25" y="34"/>
                        <a:pt x="26" y="32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2"/>
                        <a:pt x="27" y="1"/>
                        <a:pt x="25" y="1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p>
                  <a:endParaRPr lang="en-US"/>
                </a:p>
              </p:txBody>
            </p:sp>
            <p:sp>
              <p:nvSpPr>
                <p:cNvPr id="29" name="Freeform 183"/>
                <p:cNvSpPr>
                  <a:spLocks noEditPoints="1"/>
                </p:cNvSpPr>
                <p:nvPr/>
              </p:nvSpPr>
              <p:spPr bwMode="auto">
                <a:xfrm>
                  <a:off x="4819651" y="1903411"/>
                  <a:ext cx="195263" cy="101600"/>
                </a:xfrm>
                <a:custGeom>
                  <a:avLst/>
                  <a:gdLst/>
                  <a:ahLst/>
                  <a:cxnLst>
                    <a:cxn ang="0">
                      <a:pos x="17" y="33"/>
                    </a:cxn>
                    <a:cxn ang="0">
                      <a:pos x="9" y="18"/>
                    </a:cxn>
                    <a:cxn ang="0">
                      <a:pos x="24" y="10"/>
                    </a:cxn>
                    <a:cxn ang="0">
                      <a:pos x="33" y="25"/>
                    </a:cxn>
                    <a:cxn ang="0">
                      <a:pos x="17" y="33"/>
                    </a:cxn>
                    <a:cxn ang="0">
                      <a:pos x="81" y="33"/>
                    </a:cxn>
                    <a:cxn ang="0">
                      <a:pos x="82" y="29"/>
                    </a:cxn>
                    <a:cxn ang="0">
                      <a:pos x="79" y="22"/>
                    </a:cxn>
                    <a:cxn ang="0">
                      <a:pos x="72" y="26"/>
                    </a:cxn>
                    <a:cxn ang="0">
                      <a:pos x="71" y="30"/>
                    </a:cxn>
                    <a:cxn ang="0">
                      <a:pos x="70" y="31"/>
                    </a:cxn>
                    <a:cxn ang="0">
                      <a:pos x="67" y="30"/>
                    </a:cxn>
                    <a:cxn ang="0">
                      <a:pos x="66" y="29"/>
                    </a:cxn>
                    <a:cxn ang="0">
                      <a:pos x="68" y="22"/>
                    </a:cxn>
                    <a:cxn ang="0">
                      <a:pos x="64" y="16"/>
                    </a:cxn>
                    <a:cxn ang="0">
                      <a:pos x="58" y="19"/>
                    </a:cxn>
                    <a:cxn ang="0">
                      <a:pos x="56" y="26"/>
                    </a:cxn>
                    <a:cxn ang="0">
                      <a:pos x="55" y="26"/>
                    </a:cxn>
                    <a:cxn ang="0">
                      <a:pos x="41" y="22"/>
                    </a:cxn>
                    <a:cxn ang="0">
                      <a:pos x="40" y="20"/>
                    </a:cxn>
                    <a:cxn ang="0">
                      <a:pos x="26" y="3"/>
                    </a:cxn>
                    <a:cxn ang="0">
                      <a:pos x="3" y="16"/>
                    </a:cxn>
                    <a:cxn ang="0">
                      <a:pos x="15" y="40"/>
                    </a:cxn>
                    <a:cxn ang="0">
                      <a:pos x="36" y="32"/>
                    </a:cxn>
                    <a:cxn ang="0">
                      <a:pos x="38" y="32"/>
                    </a:cxn>
                    <a:cxn ang="0">
                      <a:pos x="78" y="44"/>
                    </a:cxn>
                    <a:cxn ang="0">
                      <a:pos x="84" y="40"/>
                    </a:cxn>
                    <a:cxn ang="0">
                      <a:pos x="82" y="35"/>
                    </a:cxn>
                    <a:cxn ang="0">
                      <a:pos x="81" y="33"/>
                    </a:cxn>
                  </a:cxnLst>
                  <a:rect l="0" t="0" r="r" b="b"/>
                  <a:pathLst>
                    <a:path w="85" h="44">
                      <a:moveTo>
                        <a:pt x="17" y="33"/>
                      </a:moveTo>
                      <a:cubicBezTo>
                        <a:pt x="11" y="31"/>
                        <a:pt x="7" y="24"/>
                        <a:pt x="9" y="18"/>
                      </a:cubicBezTo>
                      <a:cubicBezTo>
                        <a:pt x="11" y="11"/>
                        <a:pt x="18" y="8"/>
                        <a:pt x="24" y="10"/>
                      </a:cubicBezTo>
                      <a:cubicBezTo>
                        <a:pt x="31" y="12"/>
                        <a:pt x="35" y="18"/>
                        <a:pt x="33" y="25"/>
                      </a:cubicBezTo>
                      <a:cubicBezTo>
                        <a:pt x="31" y="32"/>
                        <a:pt x="24" y="35"/>
                        <a:pt x="17" y="33"/>
                      </a:cubicBezTo>
                      <a:moveTo>
                        <a:pt x="81" y="33"/>
                      </a:move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83" y="26"/>
                        <a:pt x="81" y="23"/>
                        <a:pt x="79" y="22"/>
                      </a:cubicBezTo>
                      <a:cubicBezTo>
                        <a:pt x="76" y="22"/>
                        <a:pt x="73" y="23"/>
                        <a:pt x="72" y="26"/>
                      </a:cubicBezTo>
                      <a:cubicBezTo>
                        <a:pt x="71" y="30"/>
                        <a:pt x="71" y="30"/>
                        <a:pt x="71" y="30"/>
                      </a:cubicBezTo>
                      <a:cubicBezTo>
                        <a:pt x="71" y="30"/>
                        <a:pt x="71" y="31"/>
                        <a:pt x="70" y="31"/>
                      </a:cubicBezTo>
                      <a:cubicBezTo>
                        <a:pt x="69" y="31"/>
                        <a:pt x="67" y="30"/>
                        <a:pt x="67" y="30"/>
                      </a:cubicBezTo>
                      <a:cubicBezTo>
                        <a:pt x="67" y="30"/>
                        <a:pt x="66" y="30"/>
                        <a:pt x="66" y="29"/>
                      </a:cubicBezTo>
                      <a:cubicBezTo>
                        <a:pt x="66" y="27"/>
                        <a:pt x="68" y="22"/>
                        <a:pt x="68" y="22"/>
                      </a:cubicBezTo>
                      <a:cubicBezTo>
                        <a:pt x="69" y="20"/>
                        <a:pt x="67" y="17"/>
                        <a:pt x="64" y="16"/>
                      </a:cubicBezTo>
                      <a:cubicBezTo>
                        <a:pt x="62" y="15"/>
                        <a:pt x="59" y="17"/>
                        <a:pt x="58" y="19"/>
                      </a:cubicBezTo>
                      <a:cubicBezTo>
                        <a:pt x="58" y="19"/>
                        <a:pt x="57" y="24"/>
                        <a:pt x="56" y="26"/>
                      </a:cubicBezTo>
                      <a:cubicBezTo>
                        <a:pt x="56" y="27"/>
                        <a:pt x="55" y="26"/>
                        <a:pt x="55" y="26"/>
                      </a:cubicBezTo>
                      <a:cubicBezTo>
                        <a:pt x="41" y="22"/>
                        <a:pt x="41" y="22"/>
                        <a:pt x="41" y="22"/>
                      </a:cubicBezTo>
                      <a:cubicBezTo>
                        <a:pt x="40" y="22"/>
                        <a:pt x="40" y="20"/>
                        <a:pt x="40" y="20"/>
                      </a:cubicBezTo>
                      <a:cubicBezTo>
                        <a:pt x="39" y="12"/>
                        <a:pt x="34" y="5"/>
                        <a:pt x="26" y="3"/>
                      </a:cubicBezTo>
                      <a:cubicBezTo>
                        <a:pt x="16" y="0"/>
                        <a:pt x="5" y="6"/>
                        <a:pt x="3" y="16"/>
                      </a:cubicBezTo>
                      <a:cubicBezTo>
                        <a:pt x="0" y="26"/>
                        <a:pt x="5" y="37"/>
                        <a:pt x="15" y="40"/>
                      </a:cubicBezTo>
                      <a:cubicBezTo>
                        <a:pt x="23" y="42"/>
                        <a:pt x="32" y="39"/>
                        <a:pt x="36" y="32"/>
                      </a:cubicBezTo>
                      <a:cubicBezTo>
                        <a:pt x="37" y="32"/>
                        <a:pt x="37" y="32"/>
                        <a:pt x="38" y="32"/>
                      </a:cubicBezTo>
                      <a:cubicBezTo>
                        <a:pt x="78" y="44"/>
                        <a:pt x="78" y="44"/>
                        <a:pt x="78" y="44"/>
                      </a:cubicBezTo>
                      <a:cubicBezTo>
                        <a:pt x="80" y="44"/>
                        <a:pt x="83" y="43"/>
                        <a:pt x="84" y="40"/>
                      </a:cubicBezTo>
                      <a:cubicBezTo>
                        <a:pt x="85" y="38"/>
                        <a:pt x="84" y="36"/>
                        <a:pt x="82" y="35"/>
                      </a:cubicBezTo>
                      <a:cubicBezTo>
                        <a:pt x="81" y="34"/>
                        <a:pt x="81" y="34"/>
                        <a:pt x="81" y="33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p>
                  <a:endParaRPr lang="en-US"/>
                </a:p>
              </p:txBody>
            </p:sp>
          </p:grpSp>
        </p:grpSp>
        <p:sp>
          <p:nvSpPr>
            <p:cNvPr id="35" name="Freeform 363"/>
            <p:cNvSpPr>
              <a:spLocks noEditPoints="1"/>
            </p:cNvSpPr>
            <p:nvPr/>
          </p:nvSpPr>
          <p:spPr bwMode="auto">
            <a:xfrm>
              <a:off x="5852" y="3017"/>
              <a:ext cx="502" cy="616"/>
            </a:xfrm>
            <a:custGeom>
              <a:avLst/>
              <a:gdLst/>
              <a:ahLst/>
              <a:cxnLst>
                <a:cxn ang="0">
                  <a:pos x="19" y="108"/>
                </a:cxn>
                <a:cxn ang="0">
                  <a:pos x="17" y="104"/>
                </a:cxn>
                <a:cxn ang="0">
                  <a:pos x="58" y="102"/>
                </a:cxn>
                <a:cxn ang="0">
                  <a:pos x="60" y="106"/>
                </a:cxn>
                <a:cxn ang="0">
                  <a:pos x="62" y="90"/>
                </a:cxn>
                <a:cxn ang="0">
                  <a:pos x="17" y="87"/>
                </a:cxn>
                <a:cxn ang="0">
                  <a:pos x="19" y="83"/>
                </a:cxn>
                <a:cxn ang="0">
                  <a:pos x="65" y="85"/>
                </a:cxn>
                <a:cxn ang="0">
                  <a:pos x="62" y="90"/>
                </a:cxn>
                <a:cxn ang="0">
                  <a:pos x="19" y="54"/>
                </a:cxn>
                <a:cxn ang="0">
                  <a:pos x="17" y="50"/>
                </a:cxn>
                <a:cxn ang="0">
                  <a:pos x="73" y="48"/>
                </a:cxn>
                <a:cxn ang="0">
                  <a:pos x="75" y="52"/>
                </a:cxn>
                <a:cxn ang="0">
                  <a:pos x="73" y="73"/>
                </a:cxn>
                <a:cxn ang="0">
                  <a:pos x="17" y="71"/>
                </a:cxn>
                <a:cxn ang="0">
                  <a:pos x="19" y="67"/>
                </a:cxn>
                <a:cxn ang="0">
                  <a:pos x="75" y="69"/>
                </a:cxn>
                <a:cxn ang="0">
                  <a:pos x="73" y="73"/>
                </a:cxn>
                <a:cxn ang="0">
                  <a:pos x="93" y="132"/>
                </a:cxn>
                <a:cxn ang="0">
                  <a:pos x="87" y="132"/>
                </a:cxn>
                <a:cxn ang="0">
                  <a:pos x="76" y="118"/>
                </a:cxn>
                <a:cxn ang="0">
                  <a:pos x="89" y="123"/>
                </a:cxn>
                <a:cxn ang="0">
                  <a:pos x="109" y="107"/>
                </a:cxn>
                <a:cxn ang="0">
                  <a:pos x="92" y="92"/>
                </a:cxn>
                <a:cxn ang="0">
                  <a:pos x="92" y="146"/>
                </a:cxn>
                <a:cxn ang="0">
                  <a:pos x="92" y="92"/>
                </a:cxn>
                <a:cxn ang="0">
                  <a:pos x="8" y="131"/>
                </a:cxn>
                <a:cxn ang="0">
                  <a:pos x="0" y="23"/>
                </a:cxn>
                <a:cxn ang="0">
                  <a:pos x="23" y="15"/>
                </a:cxn>
                <a:cxn ang="0">
                  <a:pos x="33" y="27"/>
                </a:cxn>
                <a:cxn ang="0">
                  <a:pos x="71" y="17"/>
                </a:cxn>
                <a:cxn ang="0">
                  <a:pos x="83" y="15"/>
                </a:cxn>
                <a:cxn ang="0">
                  <a:pos x="94" y="86"/>
                </a:cxn>
                <a:cxn ang="0">
                  <a:pos x="83" y="87"/>
                </a:cxn>
                <a:cxn ang="0">
                  <a:pos x="11" y="38"/>
                </a:cxn>
                <a:cxn ang="0">
                  <a:pos x="58" y="121"/>
                </a:cxn>
                <a:cxn ang="0">
                  <a:pos x="47" y="11"/>
                </a:cxn>
                <a:cxn ang="0">
                  <a:pos x="47" y="4"/>
                </a:cxn>
                <a:cxn ang="0">
                  <a:pos x="47" y="11"/>
                </a:cxn>
                <a:cxn ang="0">
                  <a:pos x="57" y="11"/>
                </a:cxn>
                <a:cxn ang="0">
                  <a:pos x="54" y="7"/>
                </a:cxn>
                <a:cxn ang="0">
                  <a:pos x="47" y="0"/>
                </a:cxn>
                <a:cxn ang="0">
                  <a:pos x="40" y="7"/>
                </a:cxn>
                <a:cxn ang="0">
                  <a:pos x="33" y="11"/>
                </a:cxn>
                <a:cxn ang="0">
                  <a:pos x="27" y="17"/>
                </a:cxn>
                <a:cxn ang="0">
                  <a:pos x="60" y="23"/>
                </a:cxn>
                <a:cxn ang="0">
                  <a:pos x="67" y="17"/>
                </a:cxn>
              </a:cxnLst>
              <a:rect l="0" t="0" r="r" b="b"/>
              <a:pathLst>
                <a:path w="119" h="146">
                  <a:moveTo>
                    <a:pt x="58" y="108"/>
                  </a:moveTo>
                  <a:cubicBezTo>
                    <a:pt x="19" y="108"/>
                    <a:pt x="19" y="108"/>
                    <a:pt x="19" y="108"/>
                  </a:cubicBezTo>
                  <a:cubicBezTo>
                    <a:pt x="18" y="108"/>
                    <a:pt x="17" y="107"/>
                    <a:pt x="17" y="106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7" y="103"/>
                    <a:pt x="18" y="102"/>
                    <a:pt x="19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9" y="102"/>
                    <a:pt x="60" y="103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7"/>
                    <a:pt x="59" y="108"/>
                    <a:pt x="58" y="108"/>
                  </a:cubicBezTo>
                  <a:moveTo>
                    <a:pt x="62" y="90"/>
                  </a:moveTo>
                  <a:cubicBezTo>
                    <a:pt x="19" y="90"/>
                    <a:pt x="19" y="90"/>
                    <a:pt x="19" y="90"/>
                  </a:cubicBezTo>
                  <a:cubicBezTo>
                    <a:pt x="18" y="90"/>
                    <a:pt x="17" y="89"/>
                    <a:pt x="17" y="8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4"/>
                    <a:pt x="18" y="83"/>
                    <a:pt x="19" y="83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64" y="83"/>
                    <a:pt x="65" y="84"/>
                    <a:pt x="65" y="85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9"/>
                    <a:pt x="64" y="90"/>
                    <a:pt x="62" y="90"/>
                  </a:cubicBezTo>
                  <a:moveTo>
                    <a:pt x="73" y="54"/>
                  </a:moveTo>
                  <a:cubicBezTo>
                    <a:pt x="19" y="54"/>
                    <a:pt x="19" y="54"/>
                    <a:pt x="19" y="54"/>
                  </a:cubicBezTo>
                  <a:cubicBezTo>
                    <a:pt x="18" y="54"/>
                    <a:pt x="17" y="53"/>
                    <a:pt x="17" y="52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49"/>
                    <a:pt x="18" y="48"/>
                    <a:pt x="19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5" y="49"/>
                    <a:pt x="75" y="50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3"/>
                    <a:pt x="74" y="54"/>
                    <a:pt x="73" y="54"/>
                  </a:cubicBezTo>
                  <a:moveTo>
                    <a:pt x="73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8" y="73"/>
                    <a:pt x="17" y="72"/>
                    <a:pt x="17" y="71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8"/>
                    <a:pt x="18" y="67"/>
                    <a:pt x="19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4" y="67"/>
                    <a:pt x="75" y="68"/>
                    <a:pt x="75" y="69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75" y="72"/>
                    <a:pt x="74" y="73"/>
                    <a:pt x="73" y="73"/>
                  </a:cubicBezTo>
                  <a:moveTo>
                    <a:pt x="109" y="113"/>
                  </a:moveTo>
                  <a:cubicBezTo>
                    <a:pt x="93" y="132"/>
                    <a:pt x="93" y="132"/>
                    <a:pt x="93" y="132"/>
                  </a:cubicBezTo>
                  <a:cubicBezTo>
                    <a:pt x="92" y="133"/>
                    <a:pt x="91" y="133"/>
                    <a:pt x="89" y="133"/>
                  </a:cubicBezTo>
                  <a:cubicBezTo>
                    <a:pt x="89" y="133"/>
                    <a:pt x="88" y="133"/>
                    <a:pt x="87" y="132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5" y="123"/>
                    <a:pt x="74" y="120"/>
                    <a:pt x="76" y="118"/>
                  </a:cubicBezTo>
                  <a:cubicBezTo>
                    <a:pt x="77" y="116"/>
                    <a:pt x="80" y="116"/>
                    <a:pt x="82" y="118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5" y="106"/>
                    <a:pt x="107" y="106"/>
                    <a:pt x="109" y="107"/>
                  </a:cubicBezTo>
                  <a:cubicBezTo>
                    <a:pt x="111" y="109"/>
                    <a:pt x="111" y="111"/>
                    <a:pt x="109" y="113"/>
                  </a:cubicBezTo>
                  <a:moveTo>
                    <a:pt x="92" y="92"/>
                  </a:moveTo>
                  <a:cubicBezTo>
                    <a:pt x="77" y="92"/>
                    <a:pt x="65" y="104"/>
                    <a:pt x="65" y="119"/>
                  </a:cubicBezTo>
                  <a:cubicBezTo>
                    <a:pt x="65" y="134"/>
                    <a:pt x="77" y="146"/>
                    <a:pt x="92" y="146"/>
                  </a:cubicBezTo>
                  <a:cubicBezTo>
                    <a:pt x="106" y="146"/>
                    <a:pt x="119" y="134"/>
                    <a:pt x="119" y="119"/>
                  </a:cubicBezTo>
                  <a:cubicBezTo>
                    <a:pt x="119" y="104"/>
                    <a:pt x="106" y="92"/>
                    <a:pt x="92" y="92"/>
                  </a:cubicBezTo>
                  <a:moveTo>
                    <a:pt x="61" y="131"/>
                  </a:moveTo>
                  <a:cubicBezTo>
                    <a:pt x="8" y="131"/>
                    <a:pt x="8" y="131"/>
                    <a:pt x="8" y="131"/>
                  </a:cubicBezTo>
                  <a:cubicBezTo>
                    <a:pt x="4" y="131"/>
                    <a:pt x="0" y="127"/>
                    <a:pt x="0" y="1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8"/>
                    <a:pt x="4" y="15"/>
                    <a:pt x="6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6"/>
                    <a:pt x="23" y="17"/>
                  </a:cubicBezTo>
                  <a:cubicBezTo>
                    <a:pt x="23" y="23"/>
                    <a:pt x="28" y="27"/>
                    <a:pt x="3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6" y="27"/>
                    <a:pt x="71" y="23"/>
                    <a:pt x="71" y="17"/>
                  </a:cubicBezTo>
                  <a:cubicBezTo>
                    <a:pt x="71" y="16"/>
                    <a:pt x="71" y="15"/>
                    <a:pt x="71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90" y="15"/>
                    <a:pt x="94" y="18"/>
                    <a:pt x="94" y="23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5"/>
                    <a:pt x="92" y="85"/>
                    <a:pt x="92" y="85"/>
                  </a:cubicBezTo>
                  <a:cubicBezTo>
                    <a:pt x="89" y="85"/>
                    <a:pt x="86" y="86"/>
                    <a:pt x="83" y="87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59" y="124"/>
                    <a:pt x="59" y="128"/>
                    <a:pt x="61" y="131"/>
                  </a:cubicBezTo>
                  <a:moveTo>
                    <a:pt x="47" y="11"/>
                  </a:moveTo>
                  <a:cubicBezTo>
                    <a:pt x="45" y="11"/>
                    <a:pt x="44" y="9"/>
                    <a:pt x="44" y="7"/>
                  </a:cubicBezTo>
                  <a:cubicBezTo>
                    <a:pt x="44" y="6"/>
                    <a:pt x="45" y="4"/>
                    <a:pt x="47" y="4"/>
                  </a:cubicBezTo>
                  <a:cubicBezTo>
                    <a:pt x="49" y="4"/>
                    <a:pt x="50" y="6"/>
                    <a:pt x="50" y="7"/>
                  </a:cubicBezTo>
                  <a:cubicBezTo>
                    <a:pt x="50" y="9"/>
                    <a:pt x="49" y="11"/>
                    <a:pt x="47" y="11"/>
                  </a:cubicBezTo>
                  <a:moveTo>
                    <a:pt x="60" y="11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6" y="11"/>
                    <a:pt x="54" y="9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3" y="0"/>
                    <a:pt x="40" y="3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9"/>
                    <a:pt x="38" y="11"/>
                    <a:pt x="37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0" y="11"/>
                    <a:pt x="27" y="13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20"/>
                    <a:pt x="30" y="23"/>
                    <a:pt x="33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4" y="23"/>
                    <a:pt x="67" y="20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3"/>
                    <a:pt x="64" y="11"/>
                    <a:pt x="60" y="11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7006" y="4498"/>
              <a:ext cx="526" cy="496"/>
              <a:chOff x="5554804" y="1799494"/>
              <a:chExt cx="285750" cy="269875"/>
            </a:xfrm>
            <a:solidFill>
              <a:schemeClr val="bg1"/>
            </a:solidFill>
          </p:grpSpPr>
          <p:sp>
            <p:nvSpPr>
              <p:cNvPr id="37" name="Oval 190"/>
              <p:cNvSpPr>
                <a:spLocks noChangeArrowheads="1"/>
              </p:cNvSpPr>
              <p:nvPr/>
            </p:nvSpPr>
            <p:spPr bwMode="auto">
              <a:xfrm>
                <a:off x="5681557" y="1844770"/>
                <a:ext cx="68263" cy="68263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38" name="Freeform 191"/>
              <p:cNvSpPr>
                <a:spLocks noEditPoints="1"/>
              </p:cNvSpPr>
              <p:nvPr/>
            </p:nvSpPr>
            <p:spPr bwMode="auto">
              <a:xfrm>
                <a:off x="5554804" y="1799494"/>
                <a:ext cx="285750" cy="269875"/>
              </a:xfrm>
              <a:custGeom>
                <a:avLst/>
                <a:gdLst/>
                <a:ahLst/>
                <a:cxnLst>
                  <a:cxn ang="0">
                    <a:pos x="100" y="75"/>
                  </a:cxn>
                  <a:cxn ang="0">
                    <a:pos x="97" y="77"/>
                  </a:cxn>
                  <a:cxn ang="0">
                    <a:pos x="96" y="77"/>
                  </a:cxn>
                  <a:cxn ang="0">
                    <a:pos x="90" y="57"/>
                  </a:cxn>
                  <a:cxn ang="0">
                    <a:pos x="84" y="53"/>
                  </a:cxn>
                  <a:cxn ang="0">
                    <a:pos x="82" y="53"/>
                  </a:cxn>
                  <a:cxn ang="0">
                    <a:pos x="60" y="53"/>
                  </a:cxn>
                  <a:cxn ang="0">
                    <a:pos x="55" y="57"/>
                  </a:cxn>
                  <a:cxn ang="0">
                    <a:pos x="48" y="76"/>
                  </a:cxn>
                  <a:cxn ang="0">
                    <a:pos x="47" y="76"/>
                  </a:cxn>
                  <a:cxn ang="0">
                    <a:pos x="46" y="75"/>
                  </a:cxn>
                  <a:cxn ang="0">
                    <a:pos x="46" y="20"/>
                  </a:cxn>
                  <a:cxn ang="0">
                    <a:pos x="73" y="9"/>
                  </a:cxn>
                  <a:cxn ang="0">
                    <a:pos x="100" y="20"/>
                  </a:cxn>
                  <a:cxn ang="0">
                    <a:pos x="111" y="48"/>
                  </a:cxn>
                  <a:cxn ang="0">
                    <a:pos x="100" y="75"/>
                  </a:cxn>
                  <a:cxn ang="0">
                    <a:pos x="78" y="78"/>
                  </a:cxn>
                  <a:cxn ang="0">
                    <a:pos x="73" y="83"/>
                  </a:cxn>
                  <a:cxn ang="0">
                    <a:pos x="71" y="83"/>
                  </a:cxn>
                  <a:cxn ang="0">
                    <a:pos x="66" y="78"/>
                  </a:cxn>
                  <a:cxn ang="0">
                    <a:pos x="66" y="76"/>
                  </a:cxn>
                  <a:cxn ang="0">
                    <a:pos x="68" y="63"/>
                  </a:cxn>
                  <a:cxn ang="0">
                    <a:pos x="68" y="60"/>
                  </a:cxn>
                  <a:cxn ang="0">
                    <a:pos x="69" y="59"/>
                  </a:cxn>
                  <a:cxn ang="0">
                    <a:pos x="75" y="59"/>
                  </a:cxn>
                  <a:cxn ang="0">
                    <a:pos x="76" y="60"/>
                  </a:cxn>
                  <a:cxn ang="0">
                    <a:pos x="76" y="63"/>
                  </a:cxn>
                  <a:cxn ang="0">
                    <a:pos x="79" y="76"/>
                  </a:cxn>
                  <a:cxn ang="0">
                    <a:pos x="78" y="78"/>
                  </a:cxn>
                  <a:cxn ang="0">
                    <a:pos x="106" y="14"/>
                  </a:cxn>
                  <a:cxn ang="0">
                    <a:pos x="73" y="0"/>
                  </a:cxn>
                  <a:cxn ang="0">
                    <a:pos x="39" y="14"/>
                  </a:cxn>
                  <a:cxn ang="0">
                    <a:pos x="25" y="42"/>
                  </a:cxn>
                  <a:cxn ang="0">
                    <a:pos x="32" y="71"/>
                  </a:cxn>
                  <a:cxn ang="0">
                    <a:pos x="31" y="76"/>
                  </a:cxn>
                  <a:cxn ang="0">
                    <a:pos x="6" y="101"/>
                  </a:cxn>
                  <a:cxn ang="0">
                    <a:pos x="4" y="115"/>
                  </a:cxn>
                  <a:cxn ang="0">
                    <a:pos x="5" y="116"/>
                  </a:cxn>
                  <a:cxn ang="0">
                    <a:pos x="10" y="118"/>
                  </a:cxn>
                  <a:cxn ang="0">
                    <a:pos x="19" y="114"/>
                  </a:cxn>
                  <a:cxn ang="0">
                    <a:pos x="44" y="89"/>
                  </a:cxn>
                  <a:cxn ang="0">
                    <a:pos x="44" y="89"/>
                  </a:cxn>
                  <a:cxn ang="0">
                    <a:pos x="47" y="88"/>
                  </a:cxn>
                  <a:cxn ang="0">
                    <a:pos x="49" y="88"/>
                  </a:cxn>
                  <a:cxn ang="0">
                    <a:pos x="54" y="91"/>
                  </a:cxn>
                  <a:cxn ang="0">
                    <a:pos x="57" y="92"/>
                  </a:cxn>
                  <a:cxn ang="0">
                    <a:pos x="61" y="94"/>
                  </a:cxn>
                  <a:cxn ang="0">
                    <a:pos x="73" y="95"/>
                  </a:cxn>
                  <a:cxn ang="0">
                    <a:pos x="88" y="93"/>
                  </a:cxn>
                  <a:cxn ang="0">
                    <a:pos x="90" y="92"/>
                  </a:cxn>
                  <a:cxn ang="0">
                    <a:pos x="100" y="87"/>
                  </a:cxn>
                  <a:cxn ang="0">
                    <a:pos x="106" y="81"/>
                  </a:cxn>
                  <a:cxn ang="0">
                    <a:pos x="106" y="14"/>
                  </a:cxn>
                </a:cxnLst>
                <a:rect l="0" t="0" r="r" b="b"/>
                <a:pathLst>
                  <a:path w="125" h="118">
                    <a:moveTo>
                      <a:pt x="100" y="75"/>
                    </a:moveTo>
                    <a:cubicBezTo>
                      <a:pt x="99" y="75"/>
                      <a:pt x="98" y="76"/>
                      <a:pt x="97" y="77"/>
                    </a:cubicBezTo>
                    <a:cubicBezTo>
                      <a:pt x="97" y="77"/>
                      <a:pt x="97" y="77"/>
                      <a:pt x="96" y="7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89" y="55"/>
                      <a:pt x="86" y="53"/>
                      <a:pt x="84" y="53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3"/>
                      <a:pt x="55" y="55"/>
                      <a:pt x="55" y="57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8" y="77"/>
                      <a:pt x="48" y="77"/>
                      <a:pt x="47" y="76"/>
                    </a:cubicBezTo>
                    <a:cubicBezTo>
                      <a:pt x="47" y="76"/>
                      <a:pt x="46" y="75"/>
                      <a:pt x="46" y="75"/>
                    </a:cubicBezTo>
                    <a:cubicBezTo>
                      <a:pt x="31" y="60"/>
                      <a:pt x="31" y="35"/>
                      <a:pt x="46" y="20"/>
                    </a:cubicBezTo>
                    <a:cubicBezTo>
                      <a:pt x="53" y="13"/>
                      <a:pt x="62" y="9"/>
                      <a:pt x="73" y="9"/>
                    </a:cubicBezTo>
                    <a:cubicBezTo>
                      <a:pt x="83" y="9"/>
                      <a:pt x="93" y="13"/>
                      <a:pt x="100" y="20"/>
                    </a:cubicBezTo>
                    <a:cubicBezTo>
                      <a:pt x="107" y="28"/>
                      <a:pt x="111" y="37"/>
                      <a:pt x="111" y="48"/>
                    </a:cubicBezTo>
                    <a:cubicBezTo>
                      <a:pt x="111" y="58"/>
                      <a:pt x="107" y="67"/>
                      <a:pt x="100" y="75"/>
                    </a:cubicBezTo>
                    <a:moveTo>
                      <a:pt x="78" y="78"/>
                    </a:move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2" y="83"/>
                      <a:pt x="71" y="83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78"/>
                      <a:pt x="65" y="77"/>
                      <a:pt x="66" y="76"/>
                    </a:cubicBezTo>
                    <a:cubicBezTo>
                      <a:pt x="66" y="76"/>
                      <a:pt x="68" y="66"/>
                      <a:pt x="68" y="63"/>
                    </a:cubicBezTo>
                    <a:cubicBezTo>
                      <a:pt x="68" y="63"/>
                      <a:pt x="68" y="60"/>
                      <a:pt x="68" y="60"/>
                    </a:cubicBezTo>
                    <a:cubicBezTo>
                      <a:pt x="68" y="60"/>
                      <a:pt x="69" y="59"/>
                      <a:pt x="69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6" y="59"/>
                      <a:pt x="76" y="60"/>
                      <a:pt x="76" y="60"/>
                    </a:cubicBezTo>
                    <a:cubicBezTo>
                      <a:pt x="76" y="60"/>
                      <a:pt x="76" y="63"/>
                      <a:pt x="76" y="63"/>
                    </a:cubicBezTo>
                    <a:cubicBezTo>
                      <a:pt x="77" y="66"/>
                      <a:pt x="79" y="76"/>
                      <a:pt x="79" y="76"/>
                    </a:cubicBezTo>
                    <a:cubicBezTo>
                      <a:pt x="79" y="77"/>
                      <a:pt x="79" y="78"/>
                      <a:pt x="78" y="78"/>
                    </a:cubicBezTo>
                    <a:moveTo>
                      <a:pt x="106" y="14"/>
                    </a:moveTo>
                    <a:cubicBezTo>
                      <a:pt x="97" y="5"/>
                      <a:pt x="85" y="0"/>
                      <a:pt x="73" y="0"/>
                    </a:cubicBezTo>
                    <a:cubicBezTo>
                      <a:pt x="60" y="0"/>
                      <a:pt x="48" y="5"/>
                      <a:pt x="39" y="14"/>
                    </a:cubicBezTo>
                    <a:cubicBezTo>
                      <a:pt x="31" y="21"/>
                      <a:pt x="26" y="31"/>
                      <a:pt x="25" y="42"/>
                    </a:cubicBezTo>
                    <a:cubicBezTo>
                      <a:pt x="24" y="52"/>
                      <a:pt x="26" y="62"/>
                      <a:pt x="32" y="71"/>
                    </a:cubicBezTo>
                    <a:cubicBezTo>
                      <a:pt x="32" y="73"/>
                      <a:pt x="33" y="75"/>
                      <a:pt x="31" y="76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2" y="105"/>
                      <a:pt x="0" y="111"/>
                      <a:pt x="4" y="115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6" y="117"/>
                      <a:pt x="8" y="118"/>
                      <a:pt x="10" y="118"/>
                    </a:cubicBezTo>
                    <a:cubicBezTo>
                      <a:pt x="13" y="118"/>
                      <a:pt x="16" y="117"/>
                      <a:pt x="19" y="114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5" y="88"/>
                      <a:pt x="46" y="88"/>
                      <a:pt x="47" y="88"/>
                    </a:cubicBezTo>
                    <a:cubicBezTo>
                      <a:pt x="48" y="88"/>
                      <a:pt x="49" y="88"/>
                      <a:pt x="49" y="88"/>
                    </a:cubicBezTo>
                    <a:cubicBezTo>
                      <a:pt x="51" y="90"/>
                      <a:pt x="52" y="90"/>
                      <a:pt x="54" y="91"/>
                    </a:cubicBezTo>
                    <a:cubicBezTo>
                      <a:pt x="55" y="92"/>
                      <a:pt x="56" y="92"/>
                      <a:pt x="57" y="92"/>
                    </a:cubicBezTo>
                    <a:cubicBezTo>
                      <a:pt x="58" y="93"/>
                      <a:pt x="59" y="93"/>
                      <a:pt x="61" y="94"/>
                    </a:cubicBezTo>
                    <a:cubicBezTo>
                      <a:pt x="65" y="95"/>
                      <a:pt x="69" y="95"/>
                      <a:pt x="73" y="95"/>
                    </a:cubicBezTo>
                    <a:cubicBezTo>
                      <a:pt x="78" y="95"/>
                      <a:pt x="83" y="94"/>
                      <a:pt x="88" y="93"/>
                    </a:cubicBezTo>
                    <a:cubicBezTo>
                      <a:pt x="89" y="93"/>
                      <a:pt x="89" y="92"/>
                      <a:pt x="90" y="92"/>
                    </a:cubicBezTo>
                    <a:cubicBezTo>
                      <a:pt x="94" y="91"/>
                      <a:pt x="97" y="89"/>
                      <a:pt x="100" y="87"/>
                    </a:cubicBezTo>
                    <a:cubicBezTo>
                      <a:pt x="102" y="85"/>
                      <a:pt x="104" y="83"/>
                      <a:pt x="106" y="81"/>
                    </a:cubicBezTo>
                    <a:cubicBezTo>
                      <a:pt x="125" y="63"/>
                      <a:pt x="125" y="32"/>
                      <a:pt x="106" y="1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 rot="0">
            <a:off x="1544955" y="2278380"/>
            <a:ext cx="2600325" cy="1074420"/>
            <a:chOff x="8047" y="7456"/>
            <a:chExt cx="4095" cy="1692"/>
          </a:xfrm>
        </p:grpSpPr>
        <p:sp>
          <p:nvSpPr>
            <p:cNvPr id="74" name="文本框 73"/>
            <p:cNvSpPr txBox="1"/>
            <p:nvPr/>
          </p:nvSpPr>
          <p:spPr>
            <a:xfrm>
              <a:off x="8347" y="7456"/>
              <a:ext cx="3778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多个领域得到应用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047" y="7987"/>
              <a:ext cx="4095" cy="11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zh-CN" altLang="en-US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住宅与商业领域将是应用最广泛的领域，在电动汽车充电等领域也将得到广泛应用</a:t>
              </a:r>
              <a:endParaRPr lang="zh-CN" altLang="en-US" sz="1400" spc="140">
                <a:solidFill>
                  <a:schemeClr val="tx1"/>
                </a:solidFill>
                <a:uFillTx/>
                <a:latin typeface="+mn-ea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1731010" y="3821430"/>
            <a:ext cx="2600325" cy="1290320"/>
            <a:chOff x="8047" y="7456"/>
            <a:chExt cx="4095" cy="2032"/>
          </a:xfrm>
        </p:grpSpPr>
        <p:sp>
          <p:nvSpPr>
            <p:cNvPr id="4" name="文本框 3"/>
            <p:cNvSpPr txBox="1"/>
            <p:nvPr/>
          </p:nvSpPr>
          <p:spPr>
            <a:xfrm>
              <a:off x="8347" y="7456"/>
              <a:ext cx="3778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资金充足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47" y="7987"/>
              <a:ext cx="4095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zh-CN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根据公司预测，到</a:t>
              </a:r>
              <a:r>
                <a:rPr lang="en-US" altLang="zh-CN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2050</a:t>
              </a:r>
              <a:r>
                <a:rPr lang="zh-CN" altLang="en-US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年</a:t>
              </a:r>
              <a:r>
                <a:rPr lang="en-US" altLang="zh-CN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SunSaver-</a:t>
              </a:r>
              <a:r>
                <a:rPr lang="zh-CN" altLang="en-US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储能银行的市场规模将达到</a:t>
              </a:r>
              <a:r>
                <a:rPr lang="en-US" altLang="zh-CN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240</a:t>
              </a:r>
              <a:r>
                <a:rPr lang="zh-CN" altLang="en-US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亿美金，公司投资资金</a:t>
              </a:r>
              <a:r>
                <a:rPr lang="zh-CN" altLang="en-US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充足</a:t>
              </a:r>
              <a:endParaRPr lang="zh-CN" altLang="en-US" sz="1400" spc="140">
                <a:solidFill>
                  <a:schemeClr val="tx1"/>
                </a:solidFill>
                <a:uFillTx/>
                <a:latin typeface="+mn-ea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35635" y="770890"/>
            <a:ext cx="3478530" cy="521970"/>
            <a:chOff x="981" y="1214"/>
            <a:chExt cx="5478" cy="822"/>
          </a:xfrm>
        </p:grpSpPr>
        <p:grpSp>
          <p:nvGrpSpPr>
            <p:cNvPr id="81" name="组合 80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文本框 84"/>
            <p:cNvSpPr txBox="1"/>
            <p:nvPr/>
          </p:nvSpPr>
          <p:spPr>
            <a:xfrm>
              <a:off x="2024" y="1214"/>
              <a:ext cx="44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市场预测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pic>
        <p:nvPicPr>
          <p:cNvPr id="108" name="图片 107"/>
          <p:cNvPicPr/>
          <p:nvPr/>
        </p:nvPicPr>
        <p:blipFill>
          <a:blip r:embed="rId1"/>
          <a:srcRect l="6219" r="11468" b="3933"/>
          <a:stretch>
            <a:fillRect/>
          </a:stretch>
        </p:blipFill>
        <p:spPr>
          <a:xfrm>
            <a:off x="6445250" y="447675"/>
            <a:ext cx="4712335" cy="35001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9" name="组合 38"/>
          <p:cNvGrpSpPr/>
          <p:nvPr/>
        </p:nvGrpSpPr>
        <p:grpSpPr>
          <a:xfrm rot="0">
            <a:off x="7419975" y="4326890"/>
            <a:ext cx="2600325" cy="1351915"/>
            <a:chOff x="8180" y="7456"/>
            <a:chExt cx="4095" cy="2129"/>
          </a:xfrm>
        </p:grpSpPr>
        <p:sp>
          <p:nvSpPr>
            <p:cNvPr id="40" name="文本框 39"/>
            <p:cNvSpPr txBox="1"/>
            <p:nvPr>
              <p:custDataLst>
                <p:tags r:id="rId2"/>
              </p:custDataLst>
            </p:nvPr>
          </p:nvSpPr>
          <p:spPr>
            <a:xfrm>
              <a:off x="8180" y="7456"/>
              <a:ext cx="3945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前景广阔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"/>
              </p:custDataLst>
            </p:nvPr>
          </p:nvSpPr>
          <p:spPr>
            <a:xfrm>
              <a:off x="8180" y="8084"/>
              <a:ext cx="4095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400" spc="140">
                  <a:solidFill>
                    <a:schemeClr val="tx1"/>
                  </a:solidFill>
                  <a:uFillTx/>
                  <a:latin typeface="+mn-ea"/>
                  <a:sym typeface="+mn-ea"/>
                </a:rPr>
                <a:t>从全球范围看，随着环保意识的提高和政府政策的支持，SunSaver-储能银行的市场规模有望不断扩大</a:t>
              </a:r>
              <a:endParaRPr lang="zh-CN" altLang="en-US" sz="1400" spc="140">
                <a:solidFill>
                  <a:schemeClr val="tx1"/>
                </a:solidFill>
                <a:uFillTx/>
                <a:latin typeface="+mn-ea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-2054225" y="0"/>
            <a:ext cx="15537815" cy="6858000"/>
            <a:chOff x="-3235" y="0"/>
            <a:chExt cx="24469" cy="108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E9E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12473" y="1272"/>
              <a:ext cx="7999" cy="5454"/>
            </a:xfrm>
            <a:prstGeom prst="triangle">
              <a:avLst>
                <a:gd name="adj" fmla="val 52262"/>
              </a:avLst>
            </a:prstGeom>
            <a:solidFill>
              <a:srgbClr val="E9B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2280000">
              <a:off x="-3235" y="4699"/>
              <a:ext cx="18062" cy="5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62" h="5102">
                  <a:moveTo>
                    <a:pt x="520" y="0"/>
                  </a:moveTo>
                  <a:lnTo>
                    <a:pt x="18062" y="0"/>
                  </a:lnTo>
                  <a:lnTo>
                    <a:pt x="11531" y="5102"/>
                  </a:lnTo>
                  <a:lnTo>
                    <a:pt x="3669" y="5102"/>
                  </a:lnTo>
                  <a:lnTo>
                    <a:pt x="0" y="40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57A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280000">
              <a:off x="-24" y="1985"/>
              <a:ext cx="21259" cy="51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59" h="5100">
                  <a:moveTo>
                    <a:pt x="6528" y="0"/>
                  </a:moveTo>
                  <a:lnTo>
                    <a:pt x="19544" y="0"/>
                  </a:lnTo>
                  <a:lnTo>
                    <a:pt x="21259" y="2196"/>
                  </a:lnTo>
                  <a:lnTo>
                    <a:pt x="17542" y="5100"/>
                  </a:lnTo>
                  <a:lnTo>
                    <a:pt x="0" y="5100"/>
                  </a:lnTo>
                  <a:lnTo>
                    <a:pt x="6528" y="0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58895" y="1089025"/>
            <a:ext cx="4680655" cy="4680655"/>
            <a:chOff x="6077" y="1715"/>
            <a:chExt cx="7371" cy="7371"/>
          </a:xfrm>
        </p:grpSpPr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6077" y="1715"/>
              <a:ext cx="7371" cy="7371"/>
              <a:chOff x="6189" y="1910"/>
              <a:chExt cx="7143" cy="7143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6189" y="1910"/>
                <a:ext cx="7143" cy="7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521" y="4155"/>
                <a:ext cx="6484" cy="2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noAutofit/>
              </a:bodyPr>
              <a:p>
                <a:pPr algn="ctr">
                  <a:lnSpc>
                    <a:spcPct val="120000"/>
                  </a:lnSpc>
                </a:pPr>
                <a:r>
                  <a:rPr lang="zh-CN" altLang="en-US" sz="5400" b="1" dirty="0">
                    <a:solidFill>
                      <a:srgbClr val="485766">
                        <a:alpha val="80000"/>
                      </a:srgbClr>
                    </a:solidFill>
                    <a:sym typeface="+mn-ea"/>
                  </a:rPr>
                  <a:t>谢谢聆听</a:t>
                </a:r>
                <a:endParaRPr lang="zh-CN" altLang="en-US" sz="5400" b="1" dirty="0">
                  <a:solidFill>
                    <a:srgbClr val="485766">
                      <a:alpha val="80000"/>
                    </a:srgbClr>
                  </a:solidFill>
                  <a:sym typeface="+mn-ea"/>
                </a:endParaRPr>
              </a:p>
            </p:txBody>
          </p:sp>
          <p:sp>
            <p:nvSpPr>
              <p:cNvPr id="6" name="椭圆 5"/>
              <p:cNvSpPr>
                <a:spLocks noChangeAspect="1"/>
              </p:cNvSpPr>
              <p:nvPr/>
            </p:nvSpPr>
            <p:spPr>
              <a:xfrm>
                <a:off x="6389" y="2130"/>
                <a:ext cx="6746" cy="6746"/>
              </a:xfrm>
              <a:prstGeom prst="ellipse">
                <a:avLst/>
              </a:prstGeom>
              <a:noFill/>
              <a:ln>
                <a:solidFill>
                  <a:srgbClr val="57A1BB">
                    <a:alpha val="51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7497" y="5942"/>
              <a:ext cx="4552" cy="16"/>
            </a:xfrm>
            <a:prstGeom prst="line">
              <a:avLst/>
            </a:prstGeom>
            <a:ln w="3175">
              <a:solidFill>
                <a:srgbClr val="57A1BB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>
            <a:off x="980440" y="246380"/>
            <a:ext cx="1344295" cy="44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1400"/>
              <a:t>光伏</a:t>
            </a:r>
            <a:r>
              <a:rPr lang="zh-CN" altLang="en-US" sz="1400"/>
              <a:t>储能</a:t>
            </a:r>
            <a:endParaRPr lang="zh-CN" altLang="en-US" sz="1400"/>
          </a:p>
        </p:txBody>
      </p:sp>
      <p:grpSp>
        <p:nvGrpSpPr>
          <p:cNvPr id="19" name="组合 18"/>
          <p:cNvGrpSpPr/>
          <p:nvPr/>
        </p:nvGrpSpPr>
        <p:grpSpPr>
          <a:xfrm>
            <a:off x="296545" y="246380"/>
            <a:ext cx="2027555" cy="755015"/>
            <a:chOff x="467" y="388"/>
            <a:chExt cx="3193" cy="1189"/>
          </a:xfrm>
        </p:grpSpPr>
        <p:pic>
          <p:nvPicPr>
            <p:cNvPr id="8" name="图片 7" descr="445101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467" y="388"/>
              <a:ext cx="1077" cy="1077"/>
            </a:xfrm>
            <a:prstGeom prst="rect">
              <a:avLst/>
            </a:prstGeom>
          </p:spPr>
        </p:pic>
        <p:sp>
          <p:nvSpPr>
            <p:cNvPr id="10" name="矩形 9"/>
            <p:cNvSpPr/>
            <p:nvPr>
              <p:custDataLst>
                <p:tags r:id="rId4"/>
              </p:custDataLst>
            </p:nvPr>
          </p:nvSpPr>
          <p:spPr>
            <a:xfrm>
              <a:off x="1544" y="702"/>
              <a:ext cx="2116" cy="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US" altLang="zh-CN" sz="2000" b="1"/>
                <a:t>COMPANY</a:t>
              </a:r>
              <a:endParaRPr lang="en-US" altLang="zh-CN" sz="16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-2054225" y="0"/>
            <a:ext cx="15537815" cy="6858000"/>
            <a:chOff x="-3235" y="0"/>
            <a:chExt cx="24469" cy="108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E9E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12473" y="1272"/>
              <a:ext cx="7999" cy="5454"/>
            </a:xfrm>
            <a:prstGeom prst="triangle">
              <a:avLst>
                <a:gd name="adj" fmla="val 52262"/>
              </a:avLst>
            </a:prstGeom>
            <a:solidFill>
              <a:srgbClr val="E9B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2280000">
              <a:off x="-3235" y="4699"/>
              <a:ext cx="18062" cy="5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62" h="5102">
                  <a:moveTo>
                    <a:pt x="520" y="0"/>
                  </a:moveTo>
                  <a:lnTo>
                    <a:pt x="18062" y="0"/>
                  </a:lnTo>
                  <a:lnTo>
                    <a:pt x="11531" y="5102"/>
                  </a:lnTo>
                  <a:lnTo>
                    <a:pt x="3669" y="5102"/>
                  </a:lnTo>
                  <a:lnTo>
                    <a:pt x="0" y="40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57A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280000">
              <a:off x="-24" y="1985"/>
              <a:ext cx="21259" cy="51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59" h="5100">
                  <a:moveTo>
                    <a:pt x="6528" y="0"/>
                  </a:moveTo>
                  <a:lnTo>
                    <a:pt x="19544" y="0"/>
                  </a:lnTo>
                  <a:lnTo>
                    <a:pt x="21259" y="2196"/>
                  </a:lnTo>
                  <a:lnTo>
                    <a:pt x="17542" y="5100"/>
                  </a:lnTo>
                  <a:lnTo>
                    <a:pt x="0" y="5100"/>
                  </a:lnTo>
                  <a:lnTo>
                    <a:pt x="6528" y="0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91280" y="1078230"/>
            <a:ext cx="4680655" cy="4680655"/>
            <a:chOff x="6077" y="1715"/>
            <a:chExt cx="7371" cy="7371"/>
          </a:xfrm>
        </p:grpSpPr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6077" y="1715"/>
              <a:ext cx="7371" cy="7371"/>
              <a:chOff x="6189" y="1910"/>
              <a:chExt cx="7143" cy="7143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6189" y="1910"/>
                <a:ext cx="7143" cy="7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739" y="3161"/>
                <a:ext cx="1962" cy="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no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8000" b="1">
                    <a:solidFill>
                      <a:srgbClr val="485766">
                        <a:alpha val="80000"/>
                      </a:srgbClr>
                    </a:solidFill>
                    <a:sym typeface="+mn-ea"/>
                  </a:rPr>
                  <a:t>01</a:t>
                </a:r>
                <a:endParaRPr lang="en-US" altLang="zh-CN" sz="8000" b="1" dirty="0">
                  <a:solidFill>
                    <a:srgbClr val="485766">
                      <a:alpha val="80000"/>
                    </a:srgbClr>
                  </a:solidFill>
                  <a:sym typeface="+mn-ea"/>
                </a:endParaRPr>
              </a:p>
            </p:txBody>
          </p:sp>
          <p:sp>
            <p:nvSpPr>
              <p:cNvPr id="6" name="椭圆 5"/>
              <p:cNvSpPr>
                <a:spLocks noChangeAspect="1"/>
              </p:cNvSpPr>
              <p:nvPr/>
            </p:nvSpPr>
            <p:spPr>
              <a:xfrm>
                <a:off x="6389" y="2130"/>
                <a:ext cx="6746" cy="6746"/>
              </a:xfrm>
              <a:prstGeom prst="ellipse">
                <a:avLst/>
              </a:prstGeom>
              <a:noFill/>
              <a:ln>
                <a:solidFill>
                  <a:srgbClr val="57A1BB">
                    <a:alpha val="51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8961" y="4994"/>
              <a:ext cx="1600" cy="0"/>
            </a:xfrm>
            <a:prstGeom prst="line">
              <a:avLst/>
            </a:prstGeom>
            <a:ln w="38100">
              <a:solidFill>
                <a:srgbClr val="57A1BB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4568190" y="3296920"/>
            <a:ext cx="3303905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团队</a:t>
            </a: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分工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96545" y="246380"/>
            <a:ext cx="2027555" cy="755015"/>
            <a:chOff x="467" y="388"/>
            <a:chExt cx="3193" cy="1189"/>
          </a:xfrm>
        </p:grpSpPr>
        <p:pic>
          <p:nvPicPr>
            <p:cNvPr id="24" name="图片 23" descr="44510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467" y="388"/>
              <a:ext cx="1077" cy="1077"/>
            </a:xfrm>
            <a:prstGeom prst="rect">
              <a:avLst/>
            </a:prstGeom>
          </p:spPr>
        </p:pic>
        <p:sp>
          <p:nvSpPr>
            <p:cNvPr id="25" name="矩形 24"/>
            <p:cNvSpPr/>
            <p:nvPr>
              <p:custDataLst>
                <p:tags r:id="rId3"/>
              </p:custDataLst>
            </p:nvPr>
          </p:nvSpPr>
          <p:spPr>
            <a:xfrm>
              <a:off x="1544" y="702"/>
              <a:ext cx="2116" cy="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US" altLang="zh-CN" sz="2000" b="1"/>
                <a:t>COMPANY</a:t>
              </a:r>
              <a:endParaRPr lang="en-US" altLang="zh-CN" sz="1600"/>
            </a:p>
          </p:txBody>
        </p:sp>
      </p:grp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980440" y="246380"/>
            <a:ext cx="1344295" cy="44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1400"/>
              <a:t>光伏</a:t>
            </a:r>
            <a:r>
              <a:rPr lang="zh-CN" altLang="en-US" sz="1400"/>
              <a:t>储能</a:t>
            </a:r>
            <a:endParaRPr lang="zh-CN" altLang="en-US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" name="组合 42"/>
          <p:cNvGrpSpPr/>
          <p:nvPr/>
        </p:nvGrpSpPr>
        <p:grpSpPr>
          <a:xfrm>
            <a:off x="-1116330" y="-1408430"/>
            <a:ext cx="14378940" cy="9803130"/>
            <a:chOff x="-1766" y="-2214"/>
            <a:chExt cx="22644" cy="15438"/>
          </a:xfrm>
        </p:grpSpPr>
        <p:grpSp>
          <p:nvGrpSpPr>
            <p:cNvPr id="2" name="组合 1"/>
            <p:cNvGrpSpPr/>
            <p:nvPr/>
          </p:nvGrpSpPr>
          <p:grpSpPr>
            <a:xfrm>
              <a:off x="-1766" y="-2214"/>
              <a:ext cx="22645" cy="15439"/>
              <a:chOff x="-1766" y="-2214"/>
              <a:chExt cx="22645" cy="15439"/>
            </a:xfrm>
          </p:grpSpPr>
          <p:sp>
            <p:nvSpPr>
              <p:cNvPr id="3" name="任意多边形 2"/>
              <p:cNvSpPr/>
              <p:nvPr/>
            </p:nvSpPr>
            <p:spPr>
              <a:xfrm rot="20040000">
                <a:off x="-1766" y="-308"/>
                <a:ext cx="7845" cy="13533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45" h="13533">
                    <a:moveTo>
                      <a:pt x="4734" y="0"/>
                    </a:moveTo>
                    <a:lnTo>
                      <a:pt x="7845" y="1518"/>
                    </a:lnTo>
                    <a:lnTo>
                      <a:pt x="7845" y="13533"/>
                    </a:lnTo>
                    <a:lnTo>
                      <a:pt x="0" y="9706"/>
                    </a:lnTo>
                    <a:lnTo>
                      <a:pt x="4734" y="0"/>
                    </a:lnTo>
                    <a:close/>
                  </a:path>
                </a:pathLst>
              </a:custGeom>
              <a:solidFill>
                <a:srgbClr val="57A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219" y="-2214"/>
                <a:ext cx="20660" cy="15161"/>
                <a:chOff x="219" y="-2214"/>
                <a:chExt cx="20660" cy="15161"/>
              </a:xfrm>
            </p:grpSpPr>
            <p:sp>
              <p:nvSpPr>
                <p:cNvPr id="5" name="任意多边形 4"/>
                <p:cNvSpPr/>
                <p:nvPr/>
              </p:nvSpPr>
              <p:spPr>
                <a:xfrm rot="20100000">
                  <a:off x="6229" y="-2147"/>
                  <a:ext cx="6817" cy="15094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6817" h="15094">
                      <a:moveTo>
                        <a:pt x="0" y="0"/>
                      </a:moveTo>
                      <a:lnTo>
                        <a:pt x="6817" y="3179"/>
                      </a:lnTo>
                      <a:lnTo>
                        <a:pt x="6817" y="15094"/>
                      </a:lnTo>
                      <a:lnTo>
                        <a:pt x="210" y="120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E1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" name="等腰三角形 5"/>
                <p:cNvSpPr/>
                <p:nvPr/>
              </p:nvSpPr>
              <p:spPr>
                <a:xfrm flipV="1">
                  <a:off x="3359" y="0"/>
                  <a:ext cx="7545" cy="8360"/>
                </a:xfrm>
                <a:prstGeom prst="triangle">
                  <a:avLst/>
                </a:prstGeom>
                <a:solidFill>
                  <a:srgbClr val="E9E1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" name="任意多边形 6"/>
                <p:cNvSpPr/>
                <p:nvPr/>
              </p:nvSpPr>
              <p:spPr>
                <a:xfrm rot="20040000">
                  <a:off x="219" y="8290"/>
                  <a:ext cx="7936" cy="4455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7845" h="4455">
                      <a:moveTo>
                        <a:pt x="7845" y="0"/>
                      </a:moveTo>
                      <a:lnTo>
                        <a:pt x="7845" y="4455"/>
                      </a:lnTo>
                      <a:lnTo>
                        <a:pt x="0" y="628"/>
                      </a:lnTo>
                      <a:lnTo>
                        <a:pt x="40" y="546"/>
                      </a:lnTo>
                      <a:lnTo>
                        <a:pt x="7845" y="0"/>
                      </a:lnTo>
                      <a:close/>
                    </a:path>
                  </a:pathLst>
                </a:custGeom>
                <a:solidFill>
                  <a:srgbClr val="4857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 rot="20100000">
                  <a:off x="13361" y="-2214"/>
                  <a:ext cx="7518" cy="13293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7518" h="13293">
                      <a:moveTo>
                        <a:pt x="0" y="0"/>
                      </a:moveTo>
                      <a:lnTo>
                        <a:pt x="7518" y="3506"/>
                      </a:lnTo>
                      <a:lnTo>
                        <a:pt x="2954" y="13293"/>
                      </a:lnTo>
                      <a:lnTo>
                        <a:pt x="0" y="119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BF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2" name="矩形 41"/>
            <p:cNvSpPr/>
            <p:nvPr/>
          </p:nvSpPr>
          <p:spPr>
            <a:xfrm>
              <a:off x="560" y="490"/>
              <a:ext cx="18080" cy="9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22935" y="770890"/>
            <a:ext cx="3478530" cy="521970"/>
            <a:chOff x="981" y="1214"/>
            <a:chExt cx="5478" cy="822"/>
          </a:xfrm>
        </p:grpSpPr>
        <p:grpSp>
          <p:nvGrpSpPr>
            <p:cNvPr id="63" name="组合 62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/>
            <p:cNvSpPr txBox="1"/>
            <p:nvPr/>
          </p:nvSpPr>
          <p:spPr>
            <a:xfrm>
              <a:off x="2024" y="1214"/>
              <a:ext cx="44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团队核心</a:t>
              </a:r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人物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grpSp>
        <p:nvGrpSpPr>
          <p:cNvPr id="11" name="Group 28"/>
          <p:cNvGrpSpPr/>
          <p:nvPr/>
        </p:nvGrpSpPr>
        <p:grpSpPr>
          <a:xfrm rot="0">
            <a:off x="5613400" y="3907155"/>
            <a:ext cx="3240405" cy="1224915"/>
            <a:chOff x="4905731" y="3795281"/>
            <a:chExt cx="3732031" cy="1410890"/>
          </a:xfrm>
          <a:solidFill>
            <a:srgbClr val="485766"/>
          </a:solidFill>
        </p:grpSpPr>
        <p:sp>
          <p:nvSpPr>
            <p:cNvPr id="12" name="Freeform 8"/>
            <p:cNvSpPr/>
            <p:nvPr/>
          </p:nvSpPr>
          <p:spPr bwMode="auto">
            <a:xfrm rot="5400000">
              <a:off x="7628454" y="4196862"/>
              <a:ext cx="1410890" cy="607727"/>
            </a:xfrm>
            <a:custGeom>
              <a:avLst/>
              <a:gdLst>
                <a:gd name="T0" fmla="*/ 263 w 527"/>
                <a:gd name="T1" fmla="*/ 0 h 227"/>
                <a:gd name="T2" fmla="*/ 527 w 527"/>
                <a:gd name="T3" fmla="*/ 227 h 227"/>
                <a:gd name="T4" fmla="*/ 263 w 527"/>
                <a:gd name="T5" fmla="*/ 227 h 227"/>
                <a:gd name="T6" fmla="*/ 0 w 527"/>
                <a:gd name="T7" fmla="*/ 227 h 227"/>
                <a:gd name="T8" fmla="*/ 263 w 527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7" h="227">
                  <a:moveTo>
                    <a:pt x="263" y="0"/>
                  </a:moveTo>
                  <a:lnTo>
                    <a:pt x="527" y="227"/>
                  </a:lnTo>
                  <a:lnTo>
                    <a:pt x="263" y="227"/>
                  </a:lnTo>
                  <a:lnTo>
                    <a:pt x="0" y="227"/>
                  </a:lnTo>
                  <a:lnTo>
                    <a:pt x="263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1"/>
            <p:cNvSpPr/>
            <p:nvPr/>
          </p:nvSpPr>
          <p:spPr bwMode="auto">
            <a:xfrm rot="5400000">
              <a:off x="6111814" y="2937234"/>
              <a:ext cx="712138" cy="3124304"/>
            </a:xfrm>
            <a:custGeom>
              <a:avLst/>
              <a:gdLst>
                <a:gd name="T0" fmla="*/ 266 w 266"/>
                <a:gd name="T1" fmla="*/ 0 h 1167"/>
                <a:gd name="T2" fmla="*/ 133 w 266"/>
                <a:gd name="T3" fmla="*/ 0 h 1167"/>
                <a:gd name="T4" fmla="*/ 0 w 266"/>
                <a:gd name="T5" fmla="*/ 0 h 1167"/>
                <a:gd name="T6" fmla="*/ 0 w 266"/>
                <a:gd name="T7" fmla="*/ 1167 h 1167"/>
                <a:gd name="T8" fmla="*/ 266 w 266"/>
                <a:gd name="T9" fmla="*/ 956 h 1167"/>
                <a:gd name="T10" fmla="*/ 266 w 266"/>
                <a:gd name="T11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1167">
                  <a:moveTo>
                    <a:pt x="266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0" y="1167"/>
                  </a:lnTo>
                  <a:lnTo>
                    <a:pt x="266" y="956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4" name="Group 20"/>
          <p:cNvGrpSpPr/>
          <p:nvPr/>
        </p:nvGrpSpPr>
        <p:grpSpPr>
          <a:xfrm rot="0">
            <a:off x="4822825" y="3281680"/>
            <a:ext cx="2526665" cy="1224915"/>
            <a:chOff x="3995481" y="3075110"/>
            <a:chExt cx="2910126" cy="1410890"/>
          </a:xfrm>
          <a:solidFill>
            <a:srgbClr val="57A1BB"/>
          </a:solidFill>
        </p:grpSpPr>
        <p:sp>
          <p:nvSpPr>
            <p:cNvPr id="9" name="Freeform 17"/>
            <p:cNvSpPr/>
            <p:nvPr/>
          </p:nvSpPr>
          <p:spPr bwMode="auto">
            <a:xfrm rot="5400000">
              <a:off x="3595238" y="3475353"/>
              <a:ext cx="1410890" cy="610404"/>
            </a:xfrm>
            <a:custGeom>
              <a:avLst/>
              <a:gdLst>
                <a:gd name="T0" fmla="*/ 264 w 527"/>
                <a:gd name="T1" fmla="*/ 228 h 228"/>
                <a:gd name="T2" fmla="*/ 527 w 527"/>
                <a:gd name="T3" fmla="*/ 0 h 228"/>
                <a:gd name="T4" fmla="*/ 264 w 527"/>
                <a:gd name="T5" fmla="*/ 0 h 228"/>
                <a:gd name="T6" fmla="*/ 0 w 527"/>
                <a:gd name="T7" fmla="*/ 0 h 228"/>
                <a:gd name="T8" fmla="*/ 264 w 52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7" h="228">
                  <a:moveTo>
                    <a:pt x="264" y="228"/>
                  </a:moveTo>
                  <a:lnTo>
                    <a:pt x="527" y="0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264" y="2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9"/>
            <p:cNvSpPr/>
            <p:nvPr/>
          </p:nvSpPr>
          <p:spPr bwMode="auto">
            <a:xfrm rot="5400000">
              <a:off x="5396999" y="2634709"/>
              <a:ext cx="717492" cy="2299724"/>
            </a:xfrm>
            <a:custGeom>
              <a:avLst/>
              <a:gdLst>
                <a:gd name="T0" fmla="*/ 0 w 268"/>
                <a:gd name="T1" fmla="*/ 0 h 859"/>
                <a:gd name="T2" fmla="*/ 0 w 268"/>
                <a:gd name="T3" fmla="*/ 859 h 859"/>
                <a:gd name="T4" fmla="*/ 133 w 268"/>
                <a:gd name="T5" fmla="*/ 859 h 859"/>
                <a:gd name="T6" fmla="*/ 268 w 268"/>
                <a:gd name="T7" fmla="*/ 859 h 859"/>
                <a:gd name="T8" fmla="*/ 268 w 268"/>
                <a:gd name="T9" fmla="*/ 211 h 859"/>
                <a:gd name="T10" fmla="*/ 0 w 268"/>
                <a:gd name="T11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859">
                  <a:moveTo>
                    <a:pt x="0" y="0"/>
                  </a:moveTo>
                  <a:lnTo>
                    <a:pt x="0" y="859"/>
                  </a:lnTo>
                  <a:lnTo>
                    <a:pt x="133" y="859"/>
                  </a:lnTo>
                  <a:lnTo>
                    <a:pt x="268" y="859"/>
                  </a:lnTo>
                  <a:lnTo>
                    <a:pt x="268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0" name="Group 12"/>
          <p:cNvGrpSpPr/>
          <p:nvPr/>
        </p:nvGrpSpPr>
        <p:grpSpPr>
          <a:xfrm rot="0">
            <a:off x="5920105" y="2658745"/>
            <a:ext cx="2603500" cy="1229360"/>
            <a:chOff x="5259123" y="2357618"/>
            <a:chExt cx="2998476" cy="1416245"/>
          </a:xfrm>
          <a:solidFill>
            <a:srgbClr val="E9BF62"/>
          </a:solidFill>
        </p:grpSpPr>
        <p:sp>
          <p:nvSpPr>
            <p:cNvPr id="44" name="Freeform 25"/>
            <p:cNvSpPr/>
            <p:nvPr/>
          </p:nvSpPr>
          <p:spPr bwMode="auto">
            <a:xfrm rot="5400000">
              <a:off x="7244274" y="2760539"/>
              <a:ext cx="1416245" cy="610404"/>
            </a:xfrm>
            <a:custGeom>
              <a:avLst/>
              <a:gdLst>
                <a:gd name="T0" fmla="*/ 266 w 529"/>
                <a:gd name="T1" fmla="*/ 0 h 228"/>
                <a:gd name="T2" fmla="*/ 0 w 529"/>
                <a:gd name="T3" fmla="*/ 228 h 228"/>
                <a:gd name="T4" fmla="*/ 266 w 529"/>
                <a:gd name="T5" fmla="*/ 228 h 228"/>
                <a:gd name="T6" fmla="*/ 529 w 529"/>
                <a:gd name="T7" fmla="*/ 228 h 228"/>
                <a:gd name="T8" fmla="*/ 266 w 529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228">
                  <a:moveTo>
                    <a:pt x="266" y="0"/>
                  </a:moveTo>
                  <a:lnTo>
                    <a:pt x="0" y="228"/>
                  </a:lnTo>
                  <a:lnTo>
                    <a:pt x="266" y="228"/>
                  </a:lnTo>
                  <a:lnTo>
                    <a:pt x="529" y="228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27"/>
            <p:cNvSpPr/>
            <p:nvPr/>
          </p:nvSpPr>
          <p:spPr bwMode="auto">
            <a:xfrm rot="5400000">
              <a:off x="6094413" y="1873044"/>
              <a:ext cx="717492" cy="2388071"/>
            </a:xfrm>
            <a:custGeom>
              <a:avLst/>
              <a:gdLst>
                <a:gd name="T0" fmla="*/ 268 w 268"/>
                <a:gd name="T1" fmla="*/ 0 h 892"/>
                <a:gd name="T2" fmla="*/ 135 w 268"/>
                <a:gd name="T3" fmla="*/ 0 h 892"/>
                <a:gd name="T4" fmla="*/ 0 w 268"/>
                <a:gd name="T5" fmla="*/ 0 h 892"/>
                <a:gd name="T6" fmla="*/ 0 w 268"/>
                <a:gd name="T7" fmla="*/ 310 h 892"/>
                <a:gd name="T8" fmla="*/ 0 w 268"/>
                <a:gd name="T9" fmla="*/ 310 h 892"/>
                <a:gd name="T10" fmla="*/ 0 w 268"/>
                <a:gd name="T11" fmla="*/ 680 h 892"/>
                <a:gd name="T12" fmla="*/ 268 w 268"/>
                <a:gd name="T13" fmla="*/ 892 h 892"/>
                <a:gd name="T14" fmla="*/ 268 w 268"/>
                <a:gd name="T15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892">
                  <a:moveTo>
                    <a:pt x="268" y="0"/>
                  </a:moveTo>
                  <a:lnTo>
                    <a:pt x="135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680"/>
                  </a:lnTo>
                  <a:lnTo>
                    <a:pt x="268" y="892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9" name="Group 3"/>
          <p:cNvGrpSpPr/>
          <p:nvPr/>
        </p:nvGrpSpPr>
        <p:grpSpPr>
          <a:xfrm rot="0">
            <a:off x="4436745" y="2040255"/>
            <a:ext cx="2835910" cy="1224915"/>
            <a:chOff x="3551064" y="1645480"/>
            <a:chExt cx="3266196" cy="1410890"/>
          </a:xfrm>
          <a:solidFill>
            <a:srgbClr val="E9E1CE"/>
          </a:solidFill>
        </p:grpSpPr>
        <p:sp>
          <p:nvSpPr>
            <p:cNvPr id="50" name="Freeform 35"/>
            <p:cNvSpPr/>
            <p:nvPr/>
          </p:nvSpPr>
          <p:spPr bwMode="auto">
            <a:xfrm rot="5400000">
              <a:off x="5133295" y="1024368"/>
              <a:ext cx="712138" cy="2655792"/>
            </a:xfrm>
            <a:custGeom>
              <a:avLst/>
              <a:gdLst>
                <a:gd name="T0" fmla="*/ 266 w 266"/>
                <a:gd name="T1" fmla="*/ 0 h 992"/>
                <a:gd name="T2" fmla="*/ 0 w 266"/>
                <a:gd name="T3" fmla="*/ 212 h 992"/>
                <a:gd name="T4" fmla="*/ 0 w 266"/>
                <a:gd name="T5" fmla="*/ 992 h 992"/>
                <a:gd name="T6" fmla="*/ 133 w 266"/>
                <a:gd name="T7" fmla="*/ 992 h 992"/>
                <a:gd name="T8" fmla="*/ 266 w 266"/>
                <a:gd name="T9" fmla="*/ 992 h 992"/>
                <a:gd name="T10" fmla="*/ 266 w 266"/>
                <a:gd name="T11" fmla="*/ 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992">
                  <a:moveTo>
                    <a:pt x="266" y="0"/>
                  </a:moveTo>
                  <a:lnTo>
                    <a:pt x="0" y="212"/>
                  </a:lnTo>
                  <a:lnTo>
                    <a:pt x="0" y="992"/>
                  </a:lnTo>
                  <a:lnTo>
                    <a:pt x="133" y="992"/>
                  </a:lnTo>
                  <a:lnTo>
                    <a:pt x="266" y="992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37"/>
            <p:cNvSpPr/>
            <p:nvPr/>
          </p:nvSpPr>
          <p:spPr bwMode="auto">
            <a:xfrm rot="5400000">
              <a:off x="3150821" y="2045723"/>
              <a:ext cx="1410890" cy="610404"/>
            </a:xfrm>
            <a:custGeom>
              <a:avLst/>
              <a:gdLst>
                <a:gd name="T0" fmla="*/ 527 w 527"/>
                <a:gd name="T1" fmla="*/ 0 h 228"/>
                <a:gd name="T2" fmla="*/ 397 w 527"/>
                <a:gd name="T3" fmla="*/ 0 h 228"/>
                <a:gd name="T4" fmla="*/ 264 w 527"/>
                <a:gd name="T5" fmla="*/ 0 h 228"/>
                <a:gd name="T6" fmla="*/ 131 w 527"/>
                <a:gd name="T7" fmla="*/ 0 h 228"/>
                <a:gd name="T8" fmla="*/ 0 w 527"/>
                <a:gd name="T9" fmla="*/ 0 h 228"/>
                <a:gd name="T10" fmla="*/ 264 w 527"/>
                <a:gd name="T11" fmla="*/ 228 h 228"/>
                <a:gd name="T12" fmla="*/ 527 w 527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228">
                  <a:moveTo>
                    <a:pt x="527" y="0"/>
                  </a:moveTo>
                  <a:lnTo>
                    <a:pt x="397" y="0"/>
                  </a:lnTo>
                  <a:lnTo>
                    <a:pt x="264" y="0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264" y="228"/>
                  </a:lnTo>
                  <a:lnTo>
                    <a:pt x="52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2" name="Group 47"/>
          <p:cNvGrpSpPr/>
          <p:nvPr/>
        </p:nvGrpSpPr>
        <p:grpSpPr>
          <a:xfrm rot="0">
            <a:off x="3960495" y="4519295"/>
            <a:ext cx="2526665" cy="1224915"/>
            <a:chOff x="3995481" y="3075110"/>
            <a:chExt cx="2910126" cy="141089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3" name="Freeform 17"/>
            <p:cNvSpPr/>
            <p:nvPr/>
          </p:nvSpPr>
          <p:spPr bwMode="auto">
            <a:xfrm rot="5400000">
              <a:off x="3595238" y="3475353"/>
              <a:ext cx="1410890" cy="610404"/>
            </a:xfrm>
            <a:custGeom>
              <a:avLst/>
              <a:gdLst>
                <a:gd name="T0" fmla="*/ 264 w 527"/>
                <a:gd name="T1" fmla="*/ 228 h 228"/>
                <a:gd name="T2" fmla="*/ 527 w 527"/>
                <a:gd name="T3" fmla="*/ 0 h 228"/>
                <a:gd name="T4" fmla="*/ 264 w 527"/>
                <a:gd name="T5" fmla="*/ 0 h 228"/>
                <a:gd name="T6" fmla="*/ 0 w 527"/>
                <a:gd name="T7" fmla="*/ 0 h 228"/>
                <a:gd name="T8" fmla="*/ 264 w 52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7" h="228">
                  <a:moveTo>
                    <a:pt x="264" y="228"/>
                  </a:moveTo>
                  <a:lnTo>
                    <a:pt x="527" y="0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264" y="2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19"/>
            <p:cNvSpPr/>
            <p:nvPr/>
          </p:nvSpPr>
          <p:spPr bwMode="auto">
            <a:xfrm rot="5400000">
              <a:off x="5396999" y="2634709"/>
              <a:ext cx="717492" cy="2299724"/>
            </a:xfrm>
            <a:custGeom>
              <a:avLst/>
              <a:gdLst>
                <a:gd name="T0" fmla="*/ 0 w 268"/>
                <a:gd name="T1" fmla="*/ 0 h 859"/>
                <a:gd name="T2" fmla="*/ 0 w 268"/>
                <a:gd name="T3" fmla="*/ 859 h 859"/>
                <a:gd name="T4" fmla="*/ 133 w 268"/>
                <a:gd name="T5" fmla="*/ 859 h 859"/>
                <a:gd name="T6" fmla="*/ 268 w 268"/>
                <a:gd name="T7" fmla="*/ 859 h 859"/>
                <a:gd name="T8" fmla="*/ 268 w 268"/>
                <a:gd name="T9" fmla="*/ 211 h 859"/>
                <a:gd name="T10" fmla="*/ 0 w 268"/>
                <a:gd name="T11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859">
                  <a:moveTo>
                    <a:pt x="0" y="0"/>
                  </a:moveTo>
                  <a:lnTo>
                    <a:pt x="0" y="859"/>
                  </a:lnTo>
                  <a:lnTo>
                    <a:pt x="133" y="859"/>
                  </a:lnTo>
                  <a:lnTo>
                    <a:pt x="268" y="859"/>
                  </a:lnTo>
                  <a:lnTo>
                    <a:pt x="268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4" name="Inhaltsplatzhalter 4"/>
          <p:cNvSpPr txBox="1"/>
          <p:nvPr/>
        </p:nvSpPr>
        <p:spPr>
          <a:xfrm>
            <a:off x="4726305" y="2514918"/>
            <a:ext cx="1494155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j-lt"/>
              </a:rPr>
              <a:t>翁夏薇</a:t>
            </a:r>
            <a:endParaRPr lang="zh-CN" altLang="en-US" sz="18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Inhaltsplatzhalter 4"/>
          <p:cNvSpPr txBox="1"/>
          <p:nvPr/>
        </p:nvSpPr>
        <p:spPr>
          <a:xfrm>
            <a:off x="6788785" y="3135313"/>
            <a:ext cx="1494155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 smtClean="0">
                <a:latin typeface="+mn-lt"/>
              </a:rPr>
              <a:t>韦宇铉</a:t>
            </a:r>
            <a:endParaRPr lang="zh-CN" altLang="en-US" sz="1800" dirty="0" smtClean="0">
              <a:latin typeface="+mn-lt"/>
            </a:endParaRPr>
          </a:p>
        </p:txBody>
      </p:sp>
      <p:sp>
        <p:nvSpPr>
          <p:cNvPr id="86" name="Inhaltsplatzhalter 4"/>
          <p:cNvSpPr txBox="1"/>
          <p:nvPr/>
        </p:nvSpPr>
        <p:spPr>
          <a:xfrm>
            <a:off x="5029200" y="3755708"/>
            <a:ext cx="1494155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 smtClean="0">
                <a:latin typeface="+mn-lt"/>
              </a:rPr>
              <a:t>朱婉心</a:t>
            </a:r>
            <a:endParaRPr lang="zh-CN" altLang="en-US" sz="1800" dirty="0" smtClean="0">
              <a:latin typeface="+mn-lt"/>
            </a:endParaRPr>
          </a:p>
        </p:txBody>
      </p:sp>
      <p:sp>
        <p:nvSpPr>
          <p:cNvPr id="87" name="Inhaltsplatzhalter 4"/>
          <p:cNvSpPr txBox="1"/>
          <p:nvPr/>
        </p:nvSpPr>
        <p:spPr>
          <a:xfrm>
            <a:off x="6865620" y="4381183"/>
            <a:ext cx="1494155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 smtClean="0">
                <a:latin typeface="+mn-lt"/>
              </a:rPr>
              <a:t>刘佳雯</a:t>
            </a:r>
            <a:endParaRPr lang="zh-CN" altLang="en-US" sz="1800" dirty="0" smtClean="0">
              <a:latin typeface="+mn-lt"/>
            </a:endParaRPr>
          </a:p>
        </p:txBody>
      </p:sp>
      <p:sp>
        <p:nvSpPr>
          <p:cNvPr id="88" name="Inhaltsplatzhalter 4"/>
          <p:cNvSpPr txBox="1"/>
          <p:nvPr/>
        </p:nvSpPr>
        <p:spPr>
          <a:xfrm>
            <a:off x="4167505" y="4993323"/>
            <a:ext cx="1494155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 smtClean="0">
                <a:latin typeface="+mn-lt"/>
              </a:rPr>
              <a:t>张胜</a:t>
            </a:r>
            <a:endParaRPr lang="zh-CN" altLang="en-US" sz="1800" dirty="0" smtClean="0">
              <a:latin typeface="+mn-lt"/>
            </a:endParaRPr>
          </a:p>
        </p:txBody>
      </p:sp>
      <p:pic>
        <p:nvPicPr>
          <p:cNvPr id="89" name="图片 88" descr="2027786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323965" y="3682365"/>
            <a:ext cx="432000" cy="432000"/>
          </a:xfrm>
          <a:prstGeom prst="rect">
            <a:avLst/>
          </a:prstGeom>
        </p:spPr>
      </p:pic>
      <p:pic>
        <p:nvPicPr>
          <p:cNvPr id="90" name="图片 89" descr="2028095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5865" y="4294505"/>
            <a:ext cx="468000" cy="468000"/>
          </a:xfrm>
          <a:prstGeom prst="rect">
            <a:avLst/>
          </a:prstGeom>
        </p:spPr>
      </p:pic>
      <p:pic>
        <p:nvPicPr>
          <p:cNvPr id="91" name="图片 90" descr="2027788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4285" y="3094990"/>
            <a:ext cx="396000" cy="396000"/>
          </a:xfrm>
          <a:prstGeom prst="rect">
            <a:avLst/>
          </a:prstGeom>
        </p:spPr>
      </p:pic>
      <p:pic>
        <p:nvPicPr>
          <p:cNvPr id="92" name="图片 91" descr="2027786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3645" y="2436495"/>
            <a:ext cx="432000" cy="432000"/>
          </a:xfrm>
          <a:prstGeom prst="rect">
            <a:avLst/>
          </a:prstGeom>
        </p:spPr>
      </p:pic>
      <p:pic>
        <p:nvPicPr>
          <p:cNvPr id="95" name="图片 94" descr="2027799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3710" y="4827905"/>
            <a:ext cx="576000" cy="576000"/>
          </a:xfrm>
          <a:prstGeom prst="rect">
            <a:avLst/>
          </a:prstGeom>
        </p:spPr>
      </p:pic>
      <p:grpSp>
        <p:nvGrpSpPr>
          <p:cNvPr id="98" name="组合 97"/>
          <p:cNvGrpSpPr/>
          <p:nvPr/>
        </p:nvGrpSpPr>
        <p:grpSpPr>
          <a:xfrm>
            <a:off x="1380490" y="2040255"/>
            <a:ext cx="2988310" cy="1074420"/>
            <a:chOff x="2174" y="3213"/>
            <a:chExt cx="4706" cy="1692"/>
          </a:xfrm>
        </p:grpSpPr>
        <p:sp>
          <p:nvSpPr>
            <p:cNvPr id="96" name="文本框 95"/>
            <p:cNvSpPr txBox="1"/>
            <p:nvPr/>
          </p:nvSpPr>
          <p:spPr>
            <a:xfrm>
              <a:off x="3073" y="3213"/>
              <a:ext cx="3778" cy="5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项目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负责人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174" y="3744"/>
              <a:ext cx="4706" cy="11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具有很强的领导力，负责人员调动与工作分配，寻找具有前景的项目进行开发，占公司股份的</a:t>
              </a:r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28%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448435" y="3343910"/>
            <a:ext cx="2988310" cy="1074420"/>
            <a:chOff x="2174" y="3213"/>
            <a:chExt cx="4706" cy="1692"/>
          </a:xfrm>
        </p:grpSpPr>
        <p:sp>
          <p:nvSpPr>
            <p:cNvPr id="101" name="文本框 100"/>
            <p:cNvSpPr txBox="1"/>
            <p:nvPr/>
          </p:nvSpPr>
          <p:spPr>
            <a:xfrm>
              <a:off x="3073" y="3213"/>
              <a:ext cx="3778" cy="5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项目成员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2174" y="3744"/>
              <a:ext cx="4706" cy="11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产品开发的主要人员之一，主要负责开发产品的智能系统等层面，占公司股份的</a:t>
              </a:r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18%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60425" y="4656455"/>
            <a:ext cx="2988310" cy="859155"/>
            <a:chOff x="2174" y="3213"/>
            <a:chExt cx="4706" cy="1353"/>
          </a:xfrm>
        </p:grpSpPr>
        <p:sp>
          <p:nvSpPr>
            <p:cNvPr id="104" name="文本框 103"/>
            <p:cNvSpPr txBox="1"/>
            <p:nvPr/>
          </p:nvSpPr>
          <p:spPr>
            <a:xfrm>
              <a:off x="3073" y="3213"/>
              <a:ext cx="3778" cy="9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项目成员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  <a:p>
              <a:pPr algn="r"/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2174" y="3744"/>
              <a:ext cx="4706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r"/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主要负责发掘潜在的目标客户和产品的营销策略，占公司股份的</a:t>
              </a:r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18%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764905" y="2580005"/>
            <a:ext cx="2998470" cy="1290320"/>
            <a:chOff x="2158" y="3213"/>
            <a:chExt cx="4722" cy="2032"/>
          </a:xfrm>
        </p:grpSpPr>
        <p:sp>
          <p:nvSpPr>
            <p:cNvPr id="107" name="文本框 106"/>
            <p:cNvSpPr txBox="1"/>
            <p:nvPr/>
          </p:nvSpPr>
          <p:spPr>
            <a:xfrm>
              <a:off x="2158" y="3213"/>
              <a:ext cx="3778" cy="5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项目成员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2174" y="3744"/>
              <a:ext cx="4706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400" dirty="0">
                  <a:latin typeface="Century Gothic" panose="020B0502020202020204" pitchFamily="34" charset="0"/>
                  <a:ea typeface="+mj-ea"/>
                  <a:sym typeface="+mn-ea"/>
                </a:rPr>
                <a:t>产品开发的主要人员之一，主要负责开发产品的储能技术</a:t>
              </a:r>
              <a:r>
                <a:rPr lang="zh-CN" altLang="en-US" sz="1400" dirty="0">
                  <a:latin typeface="Century Gothic" panose="020B0502020202020204" pitchFamily="34" charset="0"/>
                  <a:ea typeface="+mj-ea"/>
                  <a:sym typeface="+mn-ea"/>
                </a:rPr>
                <a:t>等层面，占公司股份的</a:t>
              </a:r>
              <a:r>
                <a:rPr lang="en-US" altLang="zh-CN" sz="1400" dirty="0">
                  <a:latin typeface="Century Gothic" panose="020B0502020202020204" pitchFamily="34" charset="0"/>
                  <a:ea typeface="+mj-ea"/>
                  <a:sym typeface="+mn-ea"/>
                </a:rPr>
                <a:t>18%</a:t>
              </a:r>
              <a:endParaRPr lang="zh-CN" alt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l"/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8968105" y="4025265"/>
            <a:ext cx="2998470" cy="859155"/>
            <a:chOff x="2158" y="3213"/>
            <a:chExt cx="4722" cy="1353"/>
          </a:xfrm>
        </p:grpSpPr>
        <p:sp>
          <p:nvSpPr>
            <p:cNvPr id="113" name="文本框 112"/>
            <p:cNvSpPr txBox="1"/>
            <p:nvPr/>
          </p:nvSpPr>
          <p:spPr>
            <a:xfrm>
              <a:off x="2158" y="3213"/>
              <a:ext cx="3778" cy="5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项目成员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174" y="3744"/>
              <a:ext cx="4706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主要负责公司的财务状况与项目风险评估等方面，占公司股份的</a:t>
              </a:r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18%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-2054225" y="0"/>
            <a:ext cx="15537815" cy="6858000"/>
            <a:chOff x="-3235" y="0"/>
            <a:chExt cx="24469" cy="108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E9E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12473" y="1272"/>
              <a:ext cx="7999" cy="5454"/>
            </a:xfrm>
            <a:prstGeom prst="triangle">
              <a:avLst>
                <a:gd name="adj" fmla="val 52262"/>
              </a:avLst>
            </a:prstGeom>
            <a:solidFill>
              <a:srgbClr val="E9B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2280000">
              <a:off x="-3235" y="4699"/>
              <a:ext cx="18062" cy="5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62" h="5102">
                  <a:moveTo>
                    <a:pt x="520" y="0"/>
                  </a:moveTo>
                  <a:lnTo>
                    <a:pt x="18062" y="0"/>
                  </a:lnTo>
                  <a:lnTo>
                    <a:pt x="11531" y="5102"/>
                  </a:lnTo>
                  <a:lnTo>
                    <a:pt x="3669" y="5102"/>
                  </a:lnTo>
                  <a:lnTo>
                    <a:pt x="0" y="40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57A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280000">
              <a:off x="-24" y="1985"/>
              <a:ext cx="21259" cy="51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59" h="5100">
                  <a:moveTo>
                    <a:pt x="6528" y="0"/>
                  </a:moveTo>
                  <a:lnTo>
                    <a:pt x="19544" y="0"/>
                  </a:lnTo>
                  <a:lnTo>
                    <a:pt x="21259" y="2196"/>
                  </a:lnTo>
                  <a:lnTo>
                    <a:pt x="17542" y="5100"/>
                  </a:lnTo>
                  <a:lnTo>
                    <a:pt x="0" y="5100"/>
                  </a:lnTo>
                  <a:lnTo>
                    <a:pt x="6528" y="0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91280" y="1078230"/>
            <a:ext cx="4680655" cy="4680655"/>
            <a:chOff x="6077" y="1715"/>
            <a:chExt cx="7371" cy="7371"/>
          </a:xfrm>
        </p:grpSpPr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6077" y="1715"/>
              <a:ext cx="7371" cy="7371"/>
              <a:chOff x="6189" y="1910"/>
              <a:chExt cx="7143" cy="7143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6189" y="1910"/>
                <a:ext cx="7143" cy="7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760" y="3161"/>
                <a:ext cx="1962" cy="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no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8000" b="1">
                    <a:solidFill>
                      <a:srgbClr val="485766">
                        <a:alpha val="80000"/>
                      </a:srgbClr>
                    </a:solidFill>
                    <a:sym typeface="+mn-ea"/>
                  </a:rPr>
                  <a:t>02</a:t>
                </a:r>
                <a:endParaRPr lang="en-US" altLang="zh-CN" sz="8000" b="1" dirty="0">
                  <a:solidFill>
                    <a:srgbClr val="485766">
                      <a:alpha val="80000"/>
                    </a:srgbClr>
                  </a:solidFill>
                  <a:sym typeface="+mn-ea"/>
                </a:endParaRPr>
              </a:p>
            </p:txBody>
          </p:sp>
          <p:sp>
            <p:nvSpPr>
              <p:cNvPr id="6" name="椭圆 5"/>
              <p:cNvSpPr>
                <a:spLocks noChangeAspect="1"/>
              </p:cNvSpPr>
              <p:nvPr/>
            </p:nvSpPr>
            <p:spPr>
              <a:xfrm>
                <a:off x="6389" y="2130"/>
                <a:ext cx="6746" cy="6746"/>
              </a:xfrm>
              <a:prstGeom prst="ellipse">
                <a:avLst/>
              </a:prstGeom>
              <a:noFill/>
              <a:ln>
                <a:solidFill>
                  <a:srgbClr val="57A1BB">
                    <a:alpha val="51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8961" y="4994"/>
              <a:ext cx="1600" cy="0"/>
            </a:xfrm>
            <a:prstGeom prst="line">
              <a:avLst/>
            </a:prstGeom>
            <a:ln w="38100">
              <a:solidFill>
                <a:srgbClr val="57A1BB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rot="0">
            <a:off x="4397887" y="3297555"/>
            <a:ext cx="3395115" cy="927735"/>
            <a:chOff x="7853" y="7457"/>
            <a:chExt cx="3882" cy="1461"/>
          </a:xfrm>
        </p:grpSpPr>
        <p:sp>
          <p:nvSpPr>
            <p:cNvPr id="21" name="文本框 20"/>
            <p:cNvSpPr txBox="1"/>
            <p:nvPr/>
          </p:nvSpPr>
          <p:spPr>
            <a:xfrm>
              <a:off x="7853" y="7457"/>
              <a:ext cx="3882" cy="1461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 </a:t>
              </a:r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项目背景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430" y="8484"/>
              <a:ext cx="3010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endParaRPr lang="en-US" altLang="zh-CN" sz="12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6545" y="246380"/>
            <a:ext cx="2027555" cy="755015"/>
            <a:chOff x="467" y="388"/>
            <a:chExt cx="3193" cy="1189"/>
          </a:xfrm>
        </p:grpSpPr>
        <p:pic>
          <p:nvPicPr>
            <p:cNvPr id="24" name="图片 23" descr="44510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467" y="388"/>
              <a:ext cx="1077" cy="1077"/>
            </a:xfrm>
            <a:prstGeom prst="rect">
              <a:avLst/>
            </a:prstGeom>
          </p:spPr>
        </p:pic>
        <p:sp>
          <p:nvSpPr>
            <p:cNvPr id="25" name="矩形 24"/>
            <p:cNvSpPr/>
            <p:nvPr>
              <p:custDataLst>
                <p:tags r:id="rId3"/>
              </p:custDataLst>
            </p:nvPr>
          </p:nvSpPr>
          <p:spPr>
            <a:xfrm>
              <a:off x="1544" y="702"/>
              <a:ext cx="2116" cy="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US" altLang="zh-CN" sz="2000" b="1"/>
                <a:t>COMPANY</a:t>
              </a:r>
              <a:endParaRPr lang="en-US" altLang="zh-CN" sz="1600"/>
            </a:p>
          </p:txBody>
        </p:sp>
      </p:grp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919480" y="246380"/>
            <a:ext cx="1344295" cy="44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1400"/>
              <a:t>光伏</a:t>
            </a:r>
            <a:r>
              <a:rPr lang="zh-CN" altLang="en-US" sz="1400"/>
              <a:t>储能</a:t>
            </a:r>
            <a:endParaRPr lang="zh-CN" alt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5" name="Straight Connector 14"/>
          <p:cNvCxnSpPr/>
          <p:nvPr/>
        </p:nvCxnSpPr>
        <p:spPr>
          <a:xfrm>
            <a:off x="1292860" y="1268095"/>
            <a:ext cx="0" cy="45656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29945" y="1731010"/>
            <a:ext cx="926465" cy="926465"/>
          </a:xfrm>
          <a:prstGeom prst="ellipse">
            <a:avLst/>
          </a:prstGeom>
          <a:solidFill>
            <a:srgbClr val="D4C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9945" y="3252470"/>
            <a:ext cx="926465" cy="926465"/>
          </a:xfrm>
          <a:prstGeom prst="ellipse">
            <a:avLst/>
          </a:prstGeom>
          <a:solidFill>
            <a:srgbClr val="E4A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92860" y="2653665"/>
            <a:ext cx="0" cy="60261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92860" y="4175125"/>
            <a:ext cx="0" cy="9220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72490" y="4721860"/>
            <a:ext cx="926465" cy="926465"/>
          </a:xfrm>
          <a:prstGeom prst="ellipse">
            <a:avLst/>
          </a:prstGeom>
          <a:solidFill>
            <a:srgbClr val="469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pic>
        <p:nvPicPr>
          <p:cNvPr id="139" name="图片 138" descr="2028801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630" y="1888490"/>
            <a:ext cx="612000" cy="612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927860" y="1715770"/>
            <a:ext cx="5161280" cy="723900"/>
            <a:chOff x="3873" y="2701"/>
            <a:chExt cx="8128" cy="1140"/>
          </a:xfrm>
        </p:grpSpPr>
        <p:sp>
          <p:nvSpPr>
            <p:cNvPr id="9" name="TextBox 8"/>
            <p:cNvSpPr txBox="1"/>
            <p:nvPr/>
          </p:nvSpPr>
          <p:spPr>
            <a:xfrm>
              <a:off x="3873" y="2701"/>
              <a:ext cx="83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cs typeface="Impact" panose="020B0806030902050204" charset="0"/>
                </a:rPr>
                <a:t>1 -</a:t>
              </a:r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charset="0"/>
                <a:cs typeface="Impact" panose="020B080603090205020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669" y="3170"/>
              <a:ext cx="7332" cy="671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国家大力推行碳中和方向</a:t>
              </a:r>
              <a:endParaRPr lang="zh-CN" altLang="en-US" sz="20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7860" y="3318510"/>
            <a:ext cx="5161280" cy="583565"/>
            <a:chOff x="3835" y="2701"/>
            <a:chExt cx="8128" cy="919"/>
          </a:xfrm>
        </p:grpSpPr>
        <p:sp>
          <p:nvSpPr>
            <p:cNvPr id="17" name="TextBox 8"/>
            <p:cNvSpPr txBox="1"/>
            <p:nvPr/>
          </p:nvSpPr>
          <p:spPr>
            <a:xfrm>
              <a:off x="3835" y="2701"/>
              <a:ext cx="91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cs typeface="Impact" panose="020B0806030902050204" charset="0"/>
                </a:rPr>
                <a:t>2 -</a:t>
              </a:r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charset="0"/>
                <a:cs typeface="Impact" panose="020B080603090205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31" y="2846"/>
              <a:ext cx="7332" cy="6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对可再生能源的利用率不断增加</a:t>
              </a:r>
              <a:endParaRPr lang="zh-CN" altLang="en-US" sz="20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922145" y="4838700"/>
            <a:ext cx="5558155" cy="1017905"/>
            <a:chOff x="3826" y="2701"/>
            <a:chExt cx="8753" cy="1603"/>
          </a:xfrm>
        </p:grpSpPr>
        <p:sp>
          <p:nvSpPr>
            <p:cNvPr id="25" name="TextBox 8"/>
            <p:cNvSpPr txBox="1"/>
            <p:nvPr/>
          </p:nvSpPr>
          <p:spPr>
            <a:xfrm>
              <a:off x="3826" y="2701"/>
              <a:ext cx="92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charset="0"/>
                  <a:cs typeface="Impact" panose="020B0806030902050204" charset="0"/>
                </a:rPr>
                <a:t>3 -</a:t>
              </a:r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charset="0"/>
                <a:cs typeface="Impact" panose="020B080603090205020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31" y="3191"/>
              <a:ext cx="7948" cy="1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利用</a:t>
              </a:r>
              <a:r>
                <a:rPr lang="en-US" altLang="zh-CN" sz="20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太阳能发电</a:t>
              </a:r>
              <a:r>
                <a:rPr lang="zh-CN" altLang="en-US" sz="20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时</a:t>
              </a:r>
              <a:r>
                <a:rPr lang="en-US" altLang="zh-CN" sz="20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存在波动性和间歇性</a:t>
              </a:r>
              <a:r>
                <a:rPr lang="zh-CN" altLang="en-US" sz="20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，导致储能量不高</a:t>
              </a:r>
              <a:endParaRPr lang="zh-CN" altLang="en-US" sz="20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 flipH="1">
            <a:off x="7823200" y="643890"/>
            <a:ext cx="3478530" cy="521970"/>
            <a:chOff x="981" y="1214"/>
            <a:chExt cx="5478" cy="822"/>
          </a:xfrm>
        </p:grpSpPr>
        <p:grpSp>
          <p:nvGrpSpPr>
            <p:cNvPr id="81" name="组合 80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文本框 84"/>
            <p:cNvSpPr txBox="1"/>
            <p:nvPr/>
          </p:nvSpPr>
          <p:spPr>
            <a:xfrm>
              <a:off x="2024" y="1214"/>
              <a:ext cx="44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r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项目背景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pic>
        <p:nvPicPr>
          <p:cNvPr id="2" name="图片 5" descr="56512828bdb61dbae77235461366c1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881" r="4452"/>
          <a:stretch>
            <a:fillRect/>
          </a:stretch>
        </p:blipFill>
        <p:spPr>
          <a:xfrm>
            <a:off x="6279515" y="1272540"/>
            <a:ext cx="5378450" cy="3770630"/>
          </a:xfrm>
          <a:prstGeom prst="rect">
            <a:avLst/>
          </a:prstGeom>
        </p:spPr>
      </p:pic>
      <p:pic>
        <p:nvPicPr>
          <p:cNvPr id="10" name="图片 9" descr="202880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630" y="3399155"/>
            <a:ext cx="612000" cy="612000"/>
          </a:xfrm>
          <a:prstGeom prst="rect">
            <a:avLst/>
          </a:prstGeom>
        </p:spPr>
      </p:pic>
      <p:pic>
        <p:nvPicPr>
          <p:cNvPr id="11" name="图片 10" descr="202880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9970" y="4859655"/>
            <a:ext cx="612000" cy="6120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33320" y="1624330"/>
            <a:ext cx="465582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发展</a:t>
            </a:r>
            <a:r>
              <a:rPr lang="zh-CN" alt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趋势</a:t>
            </a:r>
            <a:endParaRPr lang="zh-CN" altLang="en-US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2433320" y="4780915"/>
            <a:ext cx="465582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市场</a:t>
            </a:r>
            <a:r>
              <a:rPr lang="zh-CN" alt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痛点</a:t>
            </a:r>
            <a:endParaRPr lang="zh-CN" altLang="en-US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-2054225" y="0"/>
            <a:ext cx="15537815" cy="6858000"/>
            <a:chOff x="-3235" y="0"/>
            <a:chExt cx="24469" cy="108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E9E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12473" y="1272"/>
              <a:ext cx="7999" cy="5454"/>
            </a:xfrm>
            <a:prstGeom prst="triangle">
              <a:avLst>
                <a:gd name="adj" fmla="val 52262"/>
              </a:avLst>
            </a:prstGeom>
            <a:solidFill>
              <a:srgbClr val="E9B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2280000">
              <a:off x="-3235" y="4699"/>
              <a:ext cx="18062" cy="5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62" h="5102">
                  <a:moveTo>
                    <a:pt x="520" y="0"/>
                  </a:moveTo>
                  <a:lnTo>
                    <a:pt x="18062" y="0"/>
                  </a:lnTo>
                  <a:lnTo>
                    <a:pt x="11531" y="5102"/>
                  </a:lnTo>
                  <a:lnTo>
                    <a:pt x="3669" y="5102"/>
                  </a:lnTo>
                  <a:lnTo>
                    <a:pt x="0" y="40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57A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280000">
              <a:off x="-24" y="1985"/>
              <a:ext cx="21259" cy="51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59" h="5100">
                  <a:moveTo>
                    <a:pt x="6528" y="0"/>
                  </a:moveTo>
                  <a:lnTo>
                    <a:pt x="19544" y="0"/>
                  </a:lnTo>
                  <a:lnTo>
                    <a:pt x="21259" y="2196"/>
                  </a:lnTo>
                  <a:lnTo>
                    <a:pt x="17542" y="5100"/>
                  </a:lnTo>
                  <a:lnTo>
                    <a:pt x="0" y="5100"/>
                  </a:lnTo>
                  <a:lnTo>
                    <a:pt x="6528" y="0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91280" y="1078230"/>
            <a:ext cx="4680655" cy="4680655"/>
            <a:chOff x="6077" y="1715"/>
            <a:chExt cx="7371" cy="7371"/>
          </a:xfrm>
        </p:grpSpPr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6077" y="1715"/>
              <a:ext cx="7371" cy="7371"/>
              <a:chOff x="6189" y="1910"/>
              <a:chExt cx="7143" cy="7143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6189" y="1910"/>
                <a:ext cx="7143" cy="7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755" y="3161"/>
                <a:ext cx="1962" cy="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no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8000" b="1">
                    <a:solidFill>
                      <a:srgbClr val="485766">
                        <a:alpha val="80000"/>
                      </a:srgbClr>
                    </a:solidFill>
                    <a:sym typeface="+mn-ea"/>
                  </a:rPr>
                  <a:t>03</a:t>
                </a:r>
                <a:endParaRPr lang="en-US" altLang="zh-CN" sz="8000" b="1" dirty="0">
                  <a:solidFill>
                    <a:srgbClr val="485766">
                      <a:alpha val="80000"/>
                    </a:srgbClr>
                  </a:solidFill>
                  <a:sym typeface="+mn-ea"/>
                </a:endParaRPr>
              </a:p>
            </p:txBody>
          </p:sp>
          <p:sp>
            <p:nvSpPr>
              <p:cNvPr id="6" name="椭圆 5"/>
              <p:cNvSpPr>
                <a:spLocks noChangeAspect="1"/>
              </p:cNvSpPr>
              <p:nvPr/>
            </p:nvSpPr>
            <p:spPr>
              <a:xfrm>
                <a:off x="6389" y="2130"/>
                <a:ext cx="6746" cy="6746"/>
              </a:xfrm>
              <a:prstGeom prst="ellipse">
                <a:avLst/>
              </a:prstGeom>
              <a:noFill/>
              <a:ln>
                <a:solidFill>
                  <a:srgbClr val="57A1BB">
                    <a:alpha val="51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8961" y="4994"/>
              <a:ext cx="1600" cy="0"/>
            </a:xfrm>
            <a:prstGeom prst="line">
              <a:avLst/>
            </a:prstGeom>
            <a:ln w="38100">
              <a:solidFill>
                <a:srgbClr val="57A1BB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rot="0">
            <a:off x="4568190" y="3296920"/>
            <a:ext cx="3304159" cy="928370"/>
            <a:chOff x="8047" y="7456"/>
            <a:chExt cx="3778" cy="1462"/>
          </a:xfrm>
        </p:grpSpPr>
        <p:sp>
          <p:nvSpPr>
            <p:cNvPr id="21" name="文本框 20"/>
            <p:cNvSpPr txBox="1"/>
            <p:nvPr/>
          </p:nvSpPr>
          <p:spPr>
            <a:xfrm>
              <a:off x="8047" y="7456"/>
              <a:ext cx="3778" cy="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产品介绍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430" y="8484"/>
              <a:ext cx="3010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endParaRPr lang="en-US" altLang="zh-CN" sz="1200" spc="14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j-ea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6545" y="246380"/>
            <a:ext cx="2027555" cy="755015"/>
            <a:chOff x="467" y="388"/>
            <a:chExt cx="3193" cy="1189"/>
          </a:xfrm>
        </p:grpSpPr>
        <p:pic>
          <p:nvPicPr>
            <p:cNvPr id="24" name="图片 23" descr="44510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467" y="388"/>
              <a:ext cx="1077" cy="1077"/>
            </a:xfrm>
            <a:prstGeom prst="rect">
              <a:avLst/>
            </a:prstGeom>
          </p:spPr>
        </p:pic>
        <p:sp>
          <p:nvSpPr>
            <p:cNvPr id="25" name="矩形 24"/>
            <p:cNvSpPr/>
            <p:nvPr>
              <p:custDataLst>
                <p:tags r:id="rId3"/>
              </p:custDataLst>
            </p:nvPr>
          </p:nvSpPr>
          <p:spPr>
            <a:xfrm>
              <a:off x="1544" y="702"/>
              <a:ext cx="2116" cy="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US" altLang="zh-CN" sz="2000" b="1"/>
                <a:t>COMPANY</a:t>
              </a:r>
              <a:endParaRPr lang="en-US" altLang="zh-CN" sz="1600"/>
            </a:p>
          </p:txBody>
        </p:sp>
      </p:grp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919480" y="246380"/>
            <a:ext cx="1344295" cy="44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1400"/>
              <a:t>光伏</a:t>
            </a:r>
            <a:r>
              <a:rPr lang="zh-CN" altLang="en-US" sz="1400"/>
              <a:t>储能</a:t>
            </a:r>
            <a:endParaRPr lang="zh-CN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2" name="组合 81"/>
          <p:cNvGrpSpPr/>
          <p:nvPr/>
        </p:nvGrpSpPr>
        <p:grpSpPr>
          <a:xfrm>
            <a:off x="622935" y="770890"/>
            <a:ext cx="6723380" cy="521970"/>
            <a:chOff x="981" y="1214"/>
            <a:chExt cx="10588" cy="822"/>
          </a:xfrm>
        </p:grpSpPr>
        <p:grpSp>
          <p:nvGrpSpPr>
            <p:cNvPr id="63" name="组合 62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46" name="直接连接符 45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/>
            <p:cNvSpPr txBox="1"/>
            <p:nvPr>
              <p:custDataLst>
                <p:tags r:id="rId4"/>
              </p:custDataLst>
            </p:nvPr>
          </p:nvSpPr>
          <p:spPr>
            <a:xfrm>
              <a:off x="2024" y="1214"/>
              <a:ext cx="954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SunSaver—</a:t>
              </a:r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储能银行产品图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622935" y="1478915"/>
            <a:ext cx="4514850" cy="4514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6"/>
          <a:stretch>
            <a:fillRect/>
          </a:stretch>
        </p:blipFill>
        <p:spPr>
          <a:xfrm>
            <a:off x="5310505" y="1478915"/>
            <a:ext cx="6361430" cy="4514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/>
          <p:cNvSpPr/>
          <p:nvPr/>
        </p:nvSpPr>
        <p:spPr>
          <a:xfrm>
            <a:off x="2450341" y="4336380"/>
            <a:ext cx="1159753" cy="1000760"/>
          </a:xfrm>
          <a:custGeom>
            <a:avLst/>
            <a:gdLst>
              <a:gd name="connsiteX0" fmla="*/ 0 w 869815"/>
              <a:gd name="connsiteY0" fmla="*/ 0 h 750570"/>
              <a:gd name="connsiteX1" fmla="*/ 869815 w 869815"/>
              <a:gd name="connsiteY1" fmla="*/ 0 h 750570"/>
              <a:gd name="connsiteX2" fmla="*/ 869815 w 869815"/>
              <a:gd name="connsiteY2" fmla="*/ 501650 h 750570"/>
              <a:gd name="connsiteX3" fmla="*/ 377690 w 869815"/>
              <a:gd name="connsiteY3" fmla="*/ 750570 h 750570"/>
              <a:gd name="connsiteX4" fmla="*/ 377690 w 869815"/>
              <a:gd name="connsiteY4" fmla="*/ 501650 h 750570"/>
              <a:gd name="connsiteX5" fmla="*/ 0 w 869815"/>
              <a:gd name="connsiteY5" fmla="*/ 501650 h 75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815" h="750570">
                <a:moveTo>
                  <a:pt x="0" y="0"/>
                </a:moveTo>
                <a:lnTo>
                  <a:pt x="869815" y="0"/>
                </a:lnTo>
                <a:lnTo>
                  <a:pt x="869815" y="501650"/>
                </a:lnTo>
                <a:lnTo>
                  <a:pt x="377690" y="750570"/>
                </a:lnTo>
                <a:lnTo>
                  <a:pt x="377690" y="501650"/>
                </a:lnTo>
                <a:lnTo>
                  <a:pt x="0" y="501650"/>
                </a:lnTo>
                <a:close/>
              </a:path>
            </a:pathLst>
          </a:custGeom>
          <a:solidFill>
            <a:srgbClr val="485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价值</a:t>
            </a:r>
            <a:endParaRPr lang="zh-CN" altLang="en-US" sz="2000"/>
          </a:p>
        </p:txBody>
      </p:sp>
      <p:sp>
        <p:nvSpPr>
          <p:cNvPr id="29" name="Oval 28"/>
          <p:cNvSpPr/>
          <p:nvPr/>
        </p:nvSpPr>
        <p:spPr>
          <a:xfrm>
            <a:off x="2130305" y="4011583"/>
            <a:ext cx="686041" cy="686041"/>
          </a:xfrm>
          <a:prstGeom prst="ellipse">
            <a:avLst/>
          </a:prstGeom>
          <a:solidFill>
            <a:srgbClr val="4857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6" name="Freeform 65"/>
          <p:cNvSpPr/>
          <p:nvPr/>
        </p:nvSpPr>
        <p:spPr>
          <a:xfrm>
            <a:off x="3258817" y="3501964"/>
            <a:ext cx="1159753" cy="1000760"/>
          </a:xfrm>
          <a:custGeom>
            <a:avLst/>
            <a:gdLst>
              <a:gd name="connsiteX0" fmla="*/ 0 w 869815"/>
              <a:gd name="connsiteY0" fmla="*/ 0 h 750570"/>
              <a:gd name="connsiteX1" fmla="*/ 869815 w 869815"/>
              <a:gd name="connsiteY1" fmla="*/ 0 h 750570"/>
              <a:gd name="connsiteX2" fmla="*/ 869815 w 869815"/>
              <a:gd name="connsiteY2" fmla="*/ 501650 h 750570"/>
              <a:gd name="connsiteX3" fmla="*/ 377690 w 869815"/>
              <a:gd name="connsiteY3" fmla="*/ 750570 h 750570"/>
              <a:gd name="connsiteX4" fmla="*/ 377690 w 869815"/>
              <a:gd name="connsiteY4" fmla="*/ 501650 h 750570"/>
              <a:gd name="connsiteX5" fmla="*/ 0 w 869815"/>
              <a:gd name="connsiteY5" fmla="*/ 501650 h 75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815" h="750570">
                <a:moveTo>
                  <a:pt x="0" y="0"/>
                </a:moveTo>
                <a:lnTo>
                  <a:pt x="869815" y="0"/>
                </a:lnTo>
                <a:lnTo>
                  <a:pt x="869815" y="501650"/>
                </a:lnTo>
                <a:lnTo>
                  <a:pt x="377690" y="750570"/>
                </a:lnTo>
                <a:lnTo>
                  <a:pt x="377690" y="501650"/>
                </a:lnTo>
                <a:lnTo>
                  <a:pt x="0" y="501650"/>
                </a:lnTo>
                <a:close/>
              </a:path>
            </a:pathLst>
          </a:custGeom>
          <a:solidFill>
            <a:srgbClr val="469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外观</a:t>
            </a:r>
            <a:endParaRPr lang="zh-CN" altLang="en-US" sz="2000"/>
          </a:p>
        </p:txBody>
      </p:sp>
      <p:sp>
        <p:nvSpPr>
          <p:cNvPr id="50" name="Oval 49"/>
          <p:cNvSpPr/>
          <p:nvPr/>
        </p:nvSpPr>
        <p:spPr>
          <a:xfrm>
            <a:off x="2938781" y="3177167"/>
            <a:ext cx="686041" cy="686041"/>
          </a:xfrm>
          <a:prstGeom prst="ellipse">
            <a:avLst/>
          </a:prstGeom>
          <a:solidFill>
            <a:srgbClr val="4693A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7" name="Freeform 66"/>
          <p:cNvSpPr/>
          <p:nvPr/>
        </p:nvSpPr>
        <p:spPr>
          <a:xfrm>
            <a:off x="4067293" y="2667547"/>
            <a:ext cx="1159753" cy="1000760"/>
          </a:xfrm>
          <a:custGeom>
            <a:avLst/>
            <a:gdLst>
              <a:gd name="connsiteX0" fmla="*/ 0 w 869815"/>
              <a:gd name="connsiteY0" fmla="*/ 0 h 750570"/>
              <a:gd name="connsiteX1" fmla="*/ 869815 w 869815"/>
              <a:gd name="connsiteY1" fmla="*/ 0 h 750570"/>
              <a:gd name="connsiteX2" fmla="*/ 869815 w 869815"/>
              <a:gd name="connsiteY2" fmla="*/ 501650 h 750570"/>
              <a:gd name="connsiteX3" fmla="*/ 377690 w 869815"/>
              <a:gd name="connsiteY3" fmla="*/ 750570 h 750570"/>
              <a:gd name="connsiteX4" fmla="*/ 377690 w 869815"/>
              <a:gd name="connsiteY4" fmla="*/ 501650 h 750570"/>
              <a:gd name="connsiteX5" fmla="*/ 0 w 869815"/>
              <a:gd name="connsiteY5" fmla="*/ 501650 h 75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815" h="750570">
                <a:moveTo>
                  <a:pt x="0" y="0"/>
                </a:moveTo>
                <a:lnTo>
                  <a:pt x="869815" y="0"/>
                </a:lnTo>
                <a:lnTo>
                  <a:pt x="869815" y="501650"/>
                </a:lnTo>
                <a:lnTo>
                  <a:pt x="377690" y="750570"/>
                </a:lnTo>
                <a:lnTo>
                  <a:pt x="377690" y="501650"/>
                </a:lnTo>
                <a:lnTo>
                  <a:pt x="0" y="501650"/>
                </a:lnTo>
                <a:close/>
              </a:path>
            </a:pathLst>
          </a:custGeom>
          <a:solidFill>
            <a:srgbClr val="E4A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核心</a:t>
            </a:r>
            <a:endParaRPr lang="zh-CN" altLang="en-US" sz="2000"/>
          </a:p>
        </p:txBody>
      </p:sp>
      <p:sp>
        <p:nvSpPr>
          <p:cNvPr id="56" name="Oval 55"/>
          <p:cNvSpPr/>
          <p:nvPr/>
        </p:nvSpPr>
        <p:spPr>
          <a:xfrm>
            <a:off x="3747257" y="2342749"/>
            <a:ext cx="686041" cy="686041"/>
          </a:xfrm>
          <a:prstGeom prst="ellipse">
            <a:avLst/>
          </a:prstGeom>
          <a:solidFill>
            <a:srgbClr val="E9BF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8" name="Freeform 67"/>
          <p:cNvSpPr/>
          <p:nvPr/>
        </p:nvSpPr>
        <p:spPr>
          <a:xfrm>
            <a:off x="4875771" y="1833129"/>
            <a:ext cx="1159753" cy="1000760"/>
          </a:xfrm>
          <a:custGeom>
            <a:avLst/>
            <a:gdLst>
              <a:gd name="connsiteX0" fmla="*/ 0 w 869815"/>
              <a:gd name="connsiteY0" fmla="*/ 0 h 750570"/>
              <a:gd name="connsiteX1" fmla="*/ 869815 w 869815"/>
              <a:gd name="connsiteY1" fmla="*/ 0 h 750570"/>
              <a:gd name="connsiteX2" fmla="*/ 869815 w 869815"/>
              <a:gd name="connsiteY2" fmla="*/ 501650 h 750570"/>
              <a:gd name="connsiteX3" fmla="*/ 377690 w 869815"/>
              <a:gd name="connsiteY3" fmla="*/ 750570 h 750570"/>
              <a:gd name="connsiteX4" fmla="*/ 377690 w 869815"/>
              <a:gd name="connsiteY4" fmla="*/ 501650 h 750570"/>
              <a:gd name="connsiteX5" fmla="*/ 0 w 869815"/>
              <a:gd name="connsiteY5" fmla="*/ 501650 h 75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815" h="750570">
                <a:moveTo>
                  <a:pt x="0" y="0"/>
                </a:moveTo>
                <a:lnTo>
                  <a:pt x="869815" y="0"/>
                </a:lnTo>
                <a:lnTo>
                  <a:pt x="869815" y="501650"/>
                </a:lnTo>
                <a:lnTo>
                  <a:pt x="377690" y="750570"/>
                </a:lnTo>
                <a:lnTo>
                  <a:pt x="377690" y="501650"/>
                </a:lnTo>
                <a:lnTo>
                  <a:pt x="0" y="501650"/>
                </a:lnTo>
                <a:close/>
              </a:path>
            </a:pathLst>
          </a:custGeom>
          <a:solidFill>
            <a:srgbClr val="D4C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部件</a:t>
            </a:r>
            <a:endParaRPr lang="zh-CN" altLang="en-US" sz="2000"/>
          </a:p>
        </p:txBody>
      </p:sp>
      <p:sp>
        <p:nvSpPr>
          <p:cNvPr id="62" name="Oval 61"/>
          <p:cNvSpPr/>
          <p:nvPr/>
        </p:nvSpPr>
        <p:spPr>
          <a:xfrm>
            <a:off x="4555735" y="1508332"/>
            <a:ext cx="686041" cy="686041"/>
          </a:xfrm>
          <a:prstGeom prst="ellipse">
            <a:avLst/>
          </a:prstGeom>
          <a:solidFill>
            <a:srgbClr val="D4C3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622935" y="770890"/>
            <a:ext cx="3478530" cy="521970"/>
            <a:chOff x="981" y="1214"/>
            <a:chExt cx="5478" cy="822"/>
          </a:xfrm>
        </p:grpSpPr>
        <p:grpSp>
          <p:nvGrpSpPr>
            <p:cNvPr id="63" name="组合 62"/>
            <p:cNvGrpSpPr/>
            <p:nvPr/>
          </p:nvGrpSpPr>
          <p:grpSpPr>
            <a:xfrm>
              <a:off x="981" y="1389"/>
              <a:ext cx="736" cy="414"/>
              <a:chOff x="981" y="929"/>
              <a:chExt cx="736" cy="414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981" y="1343"/>
                <a:ext cx="737" cy="0"/>
              </a:xfrm>
              <a:prstGeom prst="line">
                <a:avLst/>
              </a:prstGeom>
              <a:ln w="69850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981" y="1145"/>
                <a:ext cx="737" cy="0"/>
              </a:xfrm>
              <a:prstGeom prst="line">
                <a:avLst/>
              </a:prstGeom>
              <a:ln w="69850">
                <a:solidFill>
                  <a:srgbClr val="57A1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981" y="929"/>
                <a:ext cx="737" cy="0"/>
              </a:xfrm>
              <a:prstGeom prst="line">
                <a:avLst/>
              </a:prstGeom>
              <a:ln w="69850">
                <a:solidFill>
                  <a:srgbClr val="E9BF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/>
            <p:cNvSpPr txBox="1"/>
            <p:nvPr/>
          </p:nvSpPr>
          <p:spPr>
            <a:xfrm>
              <a:off x="2024" y="1214"/>
              <a:ext cx="44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600">
                  <a:solidFill>
                    <a:srgbClr val="F8E095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lt"/>
                  <a:sym typeface="+mn-ea"/>
                </a:rPr>
                <a:t>产品概述</a:t>
              </a:r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+mn-lt"/>
                <a:sym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0">
            <a:off x="5600440" y="2599055"/>
            <a:ext cx="5430280" cy="846455"/>
            <a:chOff x="8037" y="7436"/>
            <a:chExt cx="4406" cy="1333"/>
          </a:xfrm>
        </p:grpSpPr>
        <p:sp>
          <p:nvSpPr>
            <p:cNvPr id="8" name="文本框 7"/>
            <p:cNvSpPr txBox="1"/>
            <p:nvPr/>
          </p:nvSpPr>
          <p:spPr>
            <a:xfrm>
              <a:off x="8037" y="7436"/>
              <a:ext cx="3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SunSaver-储能银行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047" y="7947"/>
              <a:ext cx="4396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包括电池组、控制系统、储能器、变流器，逆变器组成的储能系统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l"/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以及</a:t>
              </a:r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银行管理系统、智能化系统等辅助系统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0">
            <a:off x="4690745" y="3502025"/>
            <a:ext cx="4915105" cy="833755"/>
            <a:chOff x="8047" y="7456"/>
            <a:chExt cx="3988" cy="1313"/>
          </a:xfrm>
        </p:grpSpPr>
        <p:sp>
          <p:nvSpPr>
            <p:cNvPr id="11" name="文本框 10"/>
            <p:cNvSpPr txBox="1"/>
            <p:nvPr/>
          </p:nvSpPr>
          <p:spPr>
            <a:xfrm>
              <a:off x="8047" y="7456"/>
              <a:ext cx="3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SunSaver-储能银行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47" y="7947"/>
              <a:ext cx="3988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电池组是储能系统的核心部件，采用高能量密度动力电池等新技术制作</a:t>
              </a:r>
              <a:endPara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0">
            <a:off x="3747135" y="4359275"/>
            <a:ext cx="4656286" cy="833755"/>
            <a:chOff x="8047" y="7456"/>
            <a:chExt cx="3778" cy="1313"/>
          </a:xfrm>
        </p:grpSpPr>
        <p:sp>
          <p:nvSpPr>
            <p:cNvPr id="14" name="文本框 13"/>
            <p:cNvSpPr txBox="1"/>
            <p:nvPr/>
          </p:nvSpPr>
          <p:spPr>
            <a:xfrm>
              <a:off x="8047" y="7456"/>
              <a:ext cx="3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SunSaver-储能银行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047" y="7947"/>
              <a:ext cx="3272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400" dirty="0">
                  <a:latin typeface="Century Gothic" panose="020B0502020202020204" pitchFamily="34" charset="0"/>
                  <a:ea typeface="+mj-ea"/>
                  <a:sym typeface="+mn-ea"/>
                </a:rPr>
                <a:t>电池组</a:t>
              </a:r>
              <a:r>
                <a:rPr lang="en-US" altLang="zh-CN" sz="1400" dirty="0">
                  <a:latin typeface="Century Gothic" panose="020B0502020202020204" pitchFamily="34" charset="0"/>
                  <a:ea typeface="+mj-ea"/>
                  <a:sym typeface="+mn-ea"/>
                </a:rPr>
                <a:t>外观和普通的银行保险柜有些相似，内部可以储存大容量的电能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2931795" y="5248275"/>
            <a:ext cx="5046980" cy="618490"/>
            <a:chOff x="8047" y="7456"/>
            <a:chExt cx="4095" cy="974"/>
          </a:xfrm>
        </p:grpSpPr>
        <p:sp>
          <p:nvSpPr>
            <p:cNvPr id="17" name="文本框 16"/>
            <p:cNvSpPr txBox="1"/>
            <p:nvPr/>
          </p:nvSpPr>
          <p:spPr>
            <a:xfrm>
              <a:off x="8047" y="7456"/>
              <a:ext cx="3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SunSaver-储能银行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47" y="7947"/>
              <a:ext cx="4095" cy="4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4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包括经济价值、生态价值、安全价值、稳定价值</a:t>
              </a:r>
              <a:endParaRPr lang="zh-CN" altLang="en-US" sz="14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46" name="图片 145" descr="2154033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74135" y="2469515"/>
            <a:ext cx="432000" cy="432000"/>
          </a:xfrm>
          <a:prstGeom prst="rect">
            <a:avLst/>
          </a:prstGeom>
        </p:spPr>
      </p:pic>
      <p:pic>
        <p:nvPicPr>
          <p:cNvPr id="147" name="图片 146" descr="2154034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0" y="3285490"/>
            <a:ext cx="468000" cy="468000"/>
          </a:xfrm>
          <a:prstGeom prst="rect">
            <a:avLst/>
          </a:prstGeom>
        </p:spPr>
      </p:pic>
      <p:pic>
        <p:nvPicPr>
          <p:cNvPr id="152" name="图片 151" descr="2154026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3620" y="4174490"/>
            <a:ext cx="360000" cy="360000"/>
          </a:xfrm>
          <a:prstGeom prst="rect">
            <a:avLst/>
          </a:prstGeom>
        </p:spPr>
      </p:pic>
      <p:pic>
        <p:nvPicPr>
          <p:cNvPr id="148" name="图片 147" descr="2154024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745" y="1635125"/>
            <a:ext cx="432000" cy="4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0" animBg="1"/>
      <p:bldP spid="29" grpId="0" bldLvl="0" animBg="1"/>
      <p:bldP spid="66" grpId="0" bldLvl="0" animBg="1"/>
      <p:bldP spid="50" grpId="0" bldLvl="0" animBg="1"/>
      <p:bldP spid="67" grpId="0" bldLvl="0" animBg="1"/>
      <p:bldP spid="56" grpId="0" bldLvl="0" animBg="1"/>
      <p:bldP spid="68" grpId="0" bldLvl="0" animBg="1"/>
      <p:bldP spid="62" grpId="0" bldLvl="0" animBg="1"/>
    </p:bldLst>
  </p:timing>
</p:sld>
</file>

<file path=ppt/tags/tag1.xml><?xml version="1.0" encoding="utf-8"?>
<p:tagLst xmlns:p="http://schemas.openxmlformats.org/presentationml/2006/main">
  <p:tag name="REFSHAPE" val="573023580"/>
</p:tagLst>
</file>

<file path=ppt/tags/tag10.xml><?xml version="1.0" encoding="utf-8"?>
<p:tagLst xmlns:p="http://schemas.openxmlformats.org/presentationml/2006/main">
  <p:tag name="REFSHAPE" val="573023580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REFSHAPE" val="573023580"/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REFSHAPE" val="573023580"/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UNIT_PLACING_PICTURE_USER_VIEWPORT" val="{&quot;height&quot;:1260,&quot;width&quot;:6000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REFSHAPE" val="573023580"/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REFSHAPE" val="573023580"/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REFSHAPE" val="573023580"/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PP_MARK_KEY" val="a6ab4f74-aac2-4671-807d-fd1f91dd0a73"/>
  <p:tag name="COMMONDATA" val="eyJjb3VudCI6MzUsImhkaWQiOiI0MDQ0MDE3ZTFiNjNkMGZlOTU4ODk0NTQ5Njg2N2FhYSIsInVzZXJDb3VudCI6MzV9"/>
</p:tagLst>
</file>

<file path=ppt/tags/tag8.xml><?xml version="1.0" encoding="utf-8"?>
<p:tagLst xmlns:p="http://schemas.openxmlformats.org/presentationml/2006/main">
  <p:tag name="REFSHAPE" val="573023580"/>
</p:tagLst>
</file>

<file path=ppt/tags/tag9.xml><?xml version="1.0" encoding="utf-8"?>
<p:tagLst xmlns:p="http://schemas.openxmlformats.org/presentationml/2006/main">
  <p:tag name="REFSHAPE" val="57302358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2002</Words>
  <Application>WPS 演示</Application>
  <PresentationFormat>宽屏</PresentationFormat>
  <Paragraphs>364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52" baseType="lpstr">
      <vt:lpstr>Arial</vt:lpstr>
      <vt:lpstr>宋体</vt:lpstr>
      <vt:lpstr>Wingdings</vt:lpstr>
      <vt:lpstr>Roboto</vt:lpstr>
      <vt:lpstr>Times New Roman</vt:lpstr>
      <vt:lpstr>Microsoft PhagsPa</vt:lpstr>
      <vt:lpstr>思源宋体</vt:lpstr>
      <vt:lpstr>Century Gothic</vt:lpstr>
      <vt:lpstr>Calibri Light</vt:lpstr>
      <vt:lpstr>Symbol</vt:lpstr>
      <vt:lpstr>Impact</vt:lpstr>
      <vt:lpstr>Calibri</vt:lpstr>
      <vt:lpstr>微软雅黑</vt:lpstr>
      <vt:lpstr>Arial Unicode MS</vt:lpstr>
      <vt:lpstr>华文彩云</vt:lpstr>
      <vt:lpstr>华文新魏</vt:lpstr>
      <vt:lpstr>华文中宋</vt:lpstr>
      <vt:lpstr>华文仿宋</vt:lpstr>
      <vt:lpstr>华文宋体</vt:lpstr>
      <vt:lpstr>华文楷体</vt:lpstr>
      <vt:lpstr>华文细黑</vt:lpstr>
      <vt:lpstr>新宋体</vt:lpstr>
      <vt:lpstr>等线</vt:lpstr>
      <vt:lpstr>楷体</vt:lpstr>
      <vt:lpstr>幼圆</vt:lpstr>
      <vt:lpstr>汉仪锐智W</vt:lpstr>
      <vt:lpstr>Centaur</vt:lpstr>
      <vt:lpstr>Century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红果爱妈妈</dc:creator>
  <cp:lastModifiedBy>『初墨』</cp:lastModifiedBy>
  <cp:revision>53</cp:revision>
  <dcterms:created xsi:type="dcterms:W3CDTF">2020-03-02T06:59:00Z</dcterms:created>
  <dcterms:modified xsi:type="dcterms:W3CDTF">2023-06-02T15:44:17Z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v1.0_mb_9Bwr2xbCbZiYRiK5rLU4Jw==</vt:lpwstr>
  </property>
  <property fmtid="{D5CDD505-2E9C-101B-9397-08002B2CF9AE}" pid="4" name="ICV">
    <vt:lpwstr>BDED5228AC8C407BAD993CF119D45BB2_11</vt:lpwstr>
  </property>
</Properties>
</file>